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279" r:id="rId3"/>
    <p:sldId id="280" r:id="rId4"/>
    <p:sldId id="262" r:id="rId5"/>
    <p:sldId id="257" r:id="rId6"/>
    <p:sldId id="259" r:id="rId7"/>
    <p:sldId id="258" r:id="rId8"/>
    <p:sldId id="278" r:id="rId9"/>
    <p:sldId id="267" r:id="rId10"/>
    <p:sldId id="273" r:id="rId11"/>
    <p:sldId id="270" r:id="rId12"/>
    <p:sldId id="264" r:id="rId13"/>
    <p:sldId id="265" r:id="rId14"/>
    <p:sldId id="275" r:id="rId15"/>
    <p:sldId id="266" r:id="rId16"/>
    <p:sldId id="281" r:id="rId17"/>
    <p:sldId id="274" r:id="rId18"/>
    <p:sldId id="286" r:id="rId19"/>
    <p:sldId id="282" r:id="rId20"/>
    <p:sldId id="283" r:id="rId21"/>
    <p:sldId id="284" r:id="rId22"/>
    <p:sldId id="277" r:id="rId23"/>
    <p:sldId id="276" r:id="rId2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244" autoAdjust="0"/>
  </p:normalViewPr>
  <p:slideViewPr>
    <p:cSldViewPr>
      <p:cViewPr>
        <p:scale>
          <a:sx n="96" d="100"/>
          <a:sy n="96" d="100"/>
        </p:scale>
        <p:origin x="-416" y="122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9035A5-6D48-47F7-91BF-1330DC2DAC3A}" type="datetimeFigureOut">
              <a:rPr lang="ru-RU" smtClean="0"/>
              <a:pPr/>
              <a:t>30.11.2024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C2D06A-5C2C-43A2-A3C4-1B7297D48561}" type="slidenum">
              <a:rPr lang="ru-RU" smtClean="0"/>
              <a:pPr/>
              <a:t>‹#›</a:t>
            </a:fld>
            <a:endParaRPr lang="ru-RU"/>
          </a:p>
        </p:txBody>
      </p:sp>
    </p:spTree>
    <p:extLst>
      <p:ext uri="{BB962C8B-B14F-4D97-AF65-F5344CB8AC3E}">
        <p14:creationId xmlns:p14="http://schemas.microsoft.com/office/powerpoint/2010/main" val="3353349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CC2D06A-5C2C-43A2-A3C4-1B7297D48561}" type="slidenum">
              <a:rPr lang="ru-RU" smtClean="0"/>
              <a:pPr/>
              <a:t>6</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CC2D06A-5C2C-43A2-A3C4-1B7297D48561}" type="slidenum">
              <a:rPr lang="ru-RU" smtClean="0"/>
              <a:pPr/>
              <a:t>19</a:t>
            </a:fld>
            <a:endParaRPr lang="ru-RU"/>
          </a:p>
        </p:txBody>
      </p:sp>
    </p:spTree>
    <p:extLst>
      <p:ext uri="{BB962C8B-B14F-4D97-AF65-F5344CB8AC3E}">
        <p14:creationId xmlns:p14="http://schemas.microsoft.com/office/powerpoint/2010/main" val="3833639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4470A94-561B-4BD1-8710-5F9220356625}" type="datetimeFigureOut">
              <a:rPr lang="ru-RU" smtClean="0"/>
              <a:pPr/>
              <a:t>30.11.2024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BB87A54-4855-47E7-8E06-A5A6F9616D94}" type="slidenum">
              <a:rPr lang="ru-RU" smtClean="0"/>
              <a:pPr/>
              <a:t>‹#›</a:t>
            </a:fld>
            <a:endParaRPr lang="ru-RU"/>
          </a:p>
        </p:txBody>
      </p:sp>
    </p:spTree>
  </p:cSld>
  <p:clrMapOvr>
    <a:masterClrMapping/>
  </p:clrMapOvr>
  <p:transition advTm="15000">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4470A94-561B-4BD1-8710-5F9220356625}" type="datetimeFigureOut">
              <a:rPr lang="ru-RU" smtClean="0"/>
              <a:pPr/>
              <a:t>30.11.2024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BB87A54-4855-47E7-8E06-A5A6F9616D94}" type="slidenum">
              <a:rPr lang="ru-RU" smtClean="0"/>
              <a:pPr/>
              <a:t>‹#›</a:t>
            </a:fld>
            <a:endParaRPr lang="ru-RU"/>
          </a:p>
        </p:txBody>
      </p:sp>
    </p:spTree>
  </p:cSld>
  <p:clrMapOvr>
    <a:masterClrMapping/>
  </p:clrMapOvr>
  <p:transition advTm="15000">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4470A94-561B-4BD1-8710-5F9220356625}" type="datetimeFigureOut">
              <a:rPr lang="ru-RU" smtClean="0"/>
              <a:pPr/>
              <a:t>30.11.2024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BB87A54-4855-47E7-8E06-A5A6F9616D94}" type="slidenum">
              <a:rPr lang="ru-RU" smtClean="0"/>
              <a:pPr/>
              <a:t>‹#›</a:t>
            </a:fld>
            <a:endParaRPr lang="ru-RU"/>
          </a:p>
        </p:txBody>
      </p:sp>
    </p:spTree>
  </p:cSld>
  <p:clrMapOvr>
    <a:masterClrMapping/>
  </p:clrMapOvr>
  <p:transition advTm="15000">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24470A94-561B-4BD1-8710-5F9220356625}" type="datetimeFigureOut">
              <a:rPr lang="ru-RU" smtClean="0"/>
              <a:pPr/>
              <a:t>30.11.2024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BB87A54-4855-47E7-8E06-A5A6F9616D94}" type="slidenum">
              <a:rPr lang="ru-RU" smtClean="0"/>
              <a:pPr/>
              <a:t>‹#›</a:t>
            </a:fld>
            <a:endParaRPr lang="ru-RU"/>
          </a:p>
        </p:txBody>
      </p:sp>
    </p:spTree>
  </p:cSld>
  <p:clrMapOvr>
    <a:masterClrMapping/>
  </p:clrMapOvr>
  <p:transition>
    <p:dissolv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24470A94-561B-4BD1-8710-5F9220356625}" type="datetimeFigureOut">
              <a:rPr lang="ru-RU" smtClean="0"/>
              <a:pPr/>
              <a:t>30.11.2024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BB87A54-4855-47E7-8E06-A5A6F9616D94}" type="slidenum">
              <a:rPr lang="ru-RU" smtClean="0"/>
              <a:pPr/>
              <a:t>‹#›</a:t>
            </a:fld>
            <a:endParaRPr lang="ru-RU"/>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transition>
    <p:dissolv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4470A94-561B-4BD1-8710-5F9220356625}" type="datetimeFigureOut">
              <a:rPr lang="ru-RU" smtClean="0"/>
              <a:pPr/>
              <a:t>30.11.2024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BB87A54-4855-47E7-8E06-A5A6F9616D94}" type="slidenum">
              <a:rPr lang="ru-RU" smtClean="0"/>
              <a:pPr/>
              <a:t>‹#›</a:t>
            </a:fld>
            <a:endParaRPr lang="ru-RU"/>
          </a:p>
        </p:txBody>
      </p:sp>
    </p:spTree>
  </p:cSld>
  <p:clrMapOvr>
    <a:masterClrMapping/>
  </p:clrMapOvr>
  <p:transition>
    <p:dissolv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24470A94-561B-4BD1-8710-5F9220356625}" type="datetimeFigureOut">
              <a:rPr lang="ru-RU" smtClean="0"/>
              <a:pPr/>
              <a:t>30.11.2024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BB87A54-4855-47E7-8E06-A5A6F9616D94}" type="slidenum">
              <a:rPr lang="ru-RU" smtClean="0"/>
              <a:pPr/>
              <a:t>‹#›</a:t>
            </a:fld>
            <a:endParaRPr lang="ru-RU"/>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ransition>
    <p:dissolv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24470A94-561B-4BD1-8710-5F9220356625}" type="datetimeFigureOut">
              <a:rPr lang="ru-RU" smtClean="0"/>
              <a:pPr/>
              <a:t>30.11.2024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1BB87A54-4855-47E7-8E06-A5A6F9616D94}" type="slidenum">
              <a:rPr lang="ru-RU" smtClean="0"/>
              <a:pPr/>
              <a:t>‹#›</a:t>
            </a:fld>
            <a:endParaRPr lang="ru-RU"/>
          </a:p>
        </p:txBody>
      </p:sp>
    </p:spTree>
  </p:cSld>
  <p:clrMapOvr>
    <a:masterClrMapping/>
  </p:clrMapOvr>
  <p:transition>
    <p:dissolv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24470A94-561B-4BD1-8710-5F9220356625}" type="datetimeFigureOut">
              <a:rPr lang="ru-RU" smtClean="0"/>
              <a:pPr/>
              <a:t>30.11.2024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BB87A54-4855-47E7-8E06-A5A6F9616D94}" type="slidenum">
              <a:rPr lang="ru-RU" smtClean="0"/>
              <a:pPr/>
              <a:t>‹#›</a:t>
            </a:fld>
            <a:endParaRPr lang="ru-RU"/>
          </a:p>
        </p:txBody>
      </p:sp>
    </p:spTree>
  </p:cSld>
  <p:clrMapOvr>
    <a:masterClrMapping/>
  </p:clrMapOvr>
  <p:transition>
    <p:dissolv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24470A94-561B-4BD1-8710-5F9220356625}" type="datetimeFigureOut">
              <a:rPr lang="ru-RU" smtClean="0"/>
              <a:pPr/>
              <a:t>30.11.2024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1BB87A54-4855-47E7-8E06-A5A6F9616D94}" type="slidenum">
              <a:rPr lang="ru-RU" smtClean="0"/>
              <a:pPr/>
              <a:t>‹#›</a:t>
            </a:fld>
            <a:endParaRPr lang="ru-RU"/>
          </a:p>
        </p:txBody>
      </p:sp>
    </p:spTree>
  </p:cSld>
  <p:clrMapOvr>
    <a:masterClrMapping/>
  </p:clrMapOvr>
  <p:transition>
    <p:dissolv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24470A94-561B-4BD1-8710-5F9220356625}" type="datetimeFigureOut">
              <a:rPr lang="ru-RU" smtClean="0"/>
              <a:pPr/>
              <a:t>30.11.2024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BB87A54-4855-47E7-8E06-A5A6F9616D94}" type="slidenum">
              <a:rPr lang="ru-RU" smtClean="0"/>
              <a:pPr/>
              <a:t>‹#›</a:t>
            </a:fld>
            <a:endParaRPr lang="ru-R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ransition>
    <p:dissolv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4470A94-561B-4BD1-8710-5F9220356625}" type="datetimeFigureOut">
              <a:rPr lang="ru-RU" smtClean="0"/>
              <a:pPr/>
              <a:t>30.11.2024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BB87A54-4855-47E7-8E06-A5A6F9616D94}" type="slidenum">
              <a:rPr lang="ru-RU" smtClean="0"/>
              <a:pPr/>
              <a:t>‹#›</a:t>
            </a:fld>
            <a:endParaRPr lang="ru-RU"/>
          </a:p>
        </p:txBody>
      </p:sp>
    </p:spTree>
  </p:cSld>
  <p:clrMapOvr>
    <a:masterClrMapping/>
  </p:clrMapOvr>
  <p:transition advTm="15000">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24470A94-561B-4BD1-8710-5F9220356625}" type="datetimeFigureOut">
              <a:rPr lang="ru-RU" smtClean="0"/>
              <a:pPr/>
              <a:t>30.11.2024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BB87A54-4855-47E7-8E06-A5A6F9616D94}" type="slidenum">
              <a:rPr lang="ru-RU" smtClean="0"/>
              <a:pPr/>
              <a:t>‹#›</a:t>
            </a:fld>
            <a:endParaRPr lang="ru-R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cSld>
  <p:clrMapOvr>
    <a:masterClrMapping/>
  </p:clrMapOvr>
  <p:transition>
    <p:dissolv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24470A94-561B-4BD1-8710-5F9220356625}" type="datetimeFigureOut">
              <a:rPr lang="ru-RU" smtClean="0"/>
              <a:pPr/>
              <a:t>30.11.2024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BB87A54-4855-47E7-8E06-A5A6F9616D94}" type="slidenum">
              <a:rPr lang="ru-RU" smtClean="0"/>
              <a:pPr/>
              <a:t>‹#›</a:t>
            </a:fld>
            <a:endParaRPr lang="ru-RU"/>
          </a:p>
        </p:txBody>
      </p:sp>
    </p:spTree>
  </p:cSld>
  <p:clrMapOvr>
    <a:masterClrMapping/>
  </p:clrMapOvr>
  <p:transition>
    <p:dissolv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4470A94-561B-4BD1-8710-5F9220356625}" type="datetimeFigureOut">
              <a:rPr lang="ru-RU" smtClean="0"/>
              <a:pPr/>
              <a:t>30.11.2024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BB87A54-4855-47E7-8E06-A5A6F9616D94}" type="slidenum">
              <a:rPr lang="ru-RU" smtClean="0"/>
              <a:pPr/>
              <a:t>‹#›</a:t>
            </a:fld>
            <a:endParaRPr lang="ru-R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ransition>
    <p:dissolv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4470A94-561B-4BD1-8710-5F9220356625}" type="datetimeFigureOut">
              <a:rPr lang="ru-RU" smtClean="0"/>
              <a:pPr/>
              <a:t>30.11.2024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BB87A54-4855-47E7-8E06-A5A6F9616D94}" type="slidenum">
              <a:rPr lang="ru-RU" smtClean="0"/>
              <a:pPr/>
              <a:t>‹#›</a:t>
            </a:fld>
            <a:endParaRPr lang="ru-RU"/>
          </a:p>
        </p:txBody>
      </p:sp>
    </p:spTree>
  </p:cSld>
  <p:clrMapOvr>
    <a:masterClrMapping/>
  </p:clrMapOvr>
  <p:transition advTm="15000">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4470A94-561B-4BD1-8710-5F9220356625}" type="datetimeFigureOut">
              <a:rPr lang="ru-RU" smtClean="0"/>
              <a:pPr/>
              <a:t>30.11.2024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BB87A54-4855-47E7-8E06-A5A6F9616D94}" type="slidenum">
              <a:rPr lang="ru-RU" smtClean="0"/>
              <a:pPr/>
              <a:t>‹#›</a:t>
            </a:fld>
            <a:endParaRPr lang="ru-RU"/>
          </a:p>
        </p:txBody>
      </p:sp>
    </p:spTree>
  </p:cSld>
  <p:clrMapOvr>
    <a:masterClrMapping/>
  </p:clrMapOvr>
  <p:transition advTm="15000">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4470A94-561B-4BD1-8710-5F9220356625}" type="datetimeFigureOut">
              <a:rPr lang="ru-RU" smtClean="0"/>
              <a:pPr/>
              <a:t>30.11.2024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BB87A54-4855-47E7-8E06-A5A6F9616D94}" type="slidenum">
              <a:rPr lang="ru-RU" smtClean="0"/>
              <a:pPr/>
              <a:t>‹#›</a:t>
            </a:fld>
            <a:endParaRPr lang="ru-RU"/>
          </a:p>
        </p:txBody>
      </p:sp>
    </p:spTree>
  </p:cSld>
  <p:clrMapOvr>
    <a:masterClrMapping/>
  </p:clrMapOvr>
  <p:transition advTm="15000">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4470A94-561B-4BD1-8710-5F9220356625}" type="datetimeFigureOut">
              <a:rPr lang="ru-RU" smtClean="0"/>
              <a:pPr/>
              <a:t>30.11.2024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BB87A54-4855-47E7-8E06-A5A6F9616D94}" type="slidenum">
              <a:rPr lang="ru-RU" smtClean="0"/>
              <a:pPr/>
              <a:t>‹#›</a:t>
            </a:fld>
            <a:endParaRPr lang="ru-RU"/>
          </a:p>
        </p:txBody>
      </p:sp>
    </p:spTree>
  </p:cSld>
  <p:clrMapOvr>
    <a:masterClrMapping/>
  </p:clrMapOvr>
  <p:transition advTm="15000">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4470A94-561B-4BD1-8710-5F9220356625}" type="datetimeFigureOut">
              <a:rPr lang="ru-RU" smtClean="0"/>
              <a:pPr/>
              <a:t>30.11.2024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BB87A54-4855-47E7-8E06-A5A6F9616D94}" type="slidenum">
              <a:rPr lang="ru-RU" smtClean="0"/>
              <a:pPr/>
              <a:t>‹#›</a:t>
            </a:fld>
            <a:endParaRPr lang="ru-RU"/>
          </a:p>
        </p:txBody>
      </p:sp>
    </p:spTree>
  </p:cSld>
  <p:clrMapOvr>
    <a:masterClrMapping/>
  </p:clrMapOvr>
  <p:transition advTm="15000">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4470A94-561B-4BD1-8710-5F9220356625}" type="datetimeFigureOut">
              <a:rPr lang="ru-RU" smtClean="0"/>
              <a:pPr/>
              <a:t>30.11.2024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BB87A54-4855-47E7-8E06-A5A6F9616D94}" type="slidenum">
              <a:rPr lang="ru-RU" smtClean="0"/>
              <a:pPr/>
              <a:t>‹#›</a:t>
            </a:fld>
            <a:endParaRPr lang="ru-RU"/>
          </a:p>
        </p:txBody>
      </p:sp>
    </p:spTree>
  </p:cSld>
  <p:clrMapOvr>
    <a:masterClrMapping/>
  </p:clrMapOvr>
  <p:transition advTm="15000">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4470A94-561B-4BD1-8710-5F9220356625}" type="datetimeFigureOut">
              <a:rPr lang="ru-RU" smtClean="0"/>
              <a:pPr/>
              <a:t>30.11.2024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BB87A54-4855-47E7-8E06-A5A6F9616D94}" type="slidenum">
              <a:rPr lang="ru-RU" smtClean="0"/>
              <a:pPr/>
              <a:t>‹#›</a:t>
            </a:fld>
            <a:endParaRPr lang="ru-RU"/>
          </a:p>
        </p:txBody>
      </p:sp>
    </p:spTree>
  </p:cSld>
  <p:clrMapOvr>
    <a:masterClrMapping/>
  </p:clrMapOvr>
  <p:transition advTm="15000">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470A94-561B-4BD1-8710-5F9220356625}" type="datetimeFigureOut">
              <a:rPr lang="ru-RU" smtClean="0"/>
              <a:pPr/>
              <a:t>30.11.2024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B87A54-4855-47E7-8E06-A5A6F9616D94}"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Tm="15000">
    <p:dissolv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24470A94-561B-4BD1-8710-5F9220356625}" type="datetimeFigureOut">
              <a:rPr lang="ru-RU" smtClean="0"/>
              <a:pPr/>
              <a:t>30.11.2024</a:t>
            </a:fld>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1BB87A54-4855-47E7-8E06-A5A6F9616D94}" type="slidenum">
              <a:rPr lang="ru-RU" smtClean="0"/>
              <a:pPr/>
              <a:t>‹#›</a:t>
            </a:fld>
            <a:endParaRPr lang="ru-R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dissolve/>
  </p:transition>
  <p:timing>
    <p:tnLst>
      <p:par>
        <p:cTn id="1" dur="indefinite" restart="never" nodeType="tmRoot"/>
      </p:par>
    </p:tnLst>
  </p:timing>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jpeg"/></Relationships>
</file>

<file path=ppt/slides/_rels/slide1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rusdevelopers@yandex.ru" TargetMode="External"/><Relationship Id="rId2" Type="http://schemas.openxmlformats.org/officeDocument/2006/relationships/hyperlink" Target="mailto:geo@volga-oka.ru" TargetMode="Externa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РАБОТА\БФэкопарк\ТбЧайка\9\Planets_contienenteEarth_456247.jpg"/>
          <p:cNvPicPr>
            <a:picLocks noChangeAspect="1" noChangeArrowheads="1"/>
          </p:cNvPicPr>
          <p:nvPr/>
        </p:nvPicPr>
        <p:blipFill>
          <a:blip r:embed="rId2"/>
          <a:srcRect/>
          <a:stretch>
            <a:fillRect/>
          </a:stretch>
        </p:blipFill>
        <p:spPr bwMode="auto">
          <a:xfrm>
            <a:off x="0" y="0"/>
            <a:ext cx="9144000" cy="5525470"/>
          </a:xfrm>
          <a:prstGeom prst="rect">
            <a:avLst/>
          </a:prstGeom>
          <a:ln>
            <a:noFill/>
          </a:ln>
          <a:effectLst>
            <a:outerShdw blurRad="292100" dist="139700" dir="2700000" algn="tl" rotWithShape="0">
              <a:srgbClr val="333333">
                <a:alpha val="65000"/>
              </a:srgbClr>
            </a:outerShdw>
          </a:effectLst>
        </p:spPr>
      </p:pic>
      <p:sp>
        <p:nvSpPr>
          <p:cNvPr id="2" name="Заголовок 1"/>
          <p:cNvSpPr>
            <a:spLocks noGrp="1"/>
          </p:cNvSpPr>
          <p:nvPr>
            <p:ph type="title"/>
          </p:nvPr>
        </p:nvSpPr>
        <p:spPr>
          <a:xfrm>
            <a:off x="4214810" y="5500702"/>
            <a:ext cx="4443386" cy="1500174"/>
          </a:xfrm>
        </p:spPr>
        <p:txBody>
          <a:bodyPr>
            <a:normAutofit/>
          </a:bodyPr>
          <a:lstStyle/>
          <a:p>
            <a:pPr algn="r"/>
            <a:r>
              <a:rPr lang="en-US" sz="1400" i="1" dirty="0" smtClean="0"/>
              <a:t>You can’t get all the money,</a:t>
            </a:r>
            <a:br>
              <a:rPr lang="en-US" sz="1400" i="1" dirty="0" smtClean="0"/>
            </a:br>
            <a:r>
              <a:rPr lang="en-US" sz="1400" i="1" dirty="0" smtClean="0"/>
              <a:t>You can’t owe the whole world,</a:t>
            </a:r>
            <a:br>
              <a:rPr lang="en-US" sz="1400" i="1" dirty="0" smtClean="0"/>
            </a:br>
            <a:r>
              <a:rPr lang="en-US" sz="1400" i="1" dirty="0" smtClean="0"/>
              <a:t>But you can have the best, it’s really funny, </a:t>
            </a:r>
            <a:br>
              <a:rPr lang="en-US" sz="1400" i="1" dirty="0" smtClean="0"/>
            </a:br>
            <a:r>
              <a:rPr lang="en-US" sz="1400" i="1" dirty="0" smtClean="0"/>
              <a:t>You need luck and good taste. If not – it’s your fault</a:t>
            </a:r>
            <a:r>
              <a:rPr lang="ru-RU" sz="1400" i="1" dirty="0" smtClean="0"/>
              <a:t> </a:t>
            </a:r>
            <a:r>
              <a:rPr lang="en-US" sz="1400" i="1" dirty="0" smtClean="0"/>
              <a:t/>
            </a:r>
            <a:br>
              <a:rPr lang="en-US" sz="1400" i="1" dirty="0" smtClean="0"/>
            </a:br>
            <a:r>
              <a:rPr lang="en-US" sz="1400" i="1" dirty="0" smtClean="0"/>
              <a:t> -</a:t>
            </a:r>
            <a:r>
              <a:rPr lang="en-US" sz="1400" i="1" dirty="0" err="1" smtClean="0"/>
              <a:t>Arti</a:t>
            </a:r>
            <a:endParaRPr lang="ru-RU" sz="1400" i="1" dirty="0"/>
          </a:p>
        </p:txBody>
      </p:sp>
      <p:sp>
        <p:nvSpPr>
          <p:cNvPr id="4" name="Заголовок 1"/>
          <p:cNvSpPr txBox="1">
            <a:spLocks/>
          </p:cNvSpPr>
          <p:nvPr/>
        </p:nvSpPr>
        <p:spPr>
          <a:xfrm>
            <a:off x="428596" y="1857364"/>
            <a:ext cx="8229600" cy="1428736"/>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sz="1800" b="0" i="1" u="none" strike="noStrike" kern="1200" cap="none" spc="0" normalizeH="0" baseline="0" noProof="0" dirty="0">
              <a:ln>
                <a:noFill/>
              </a:ln>
              <a:solidFill>
                <a:schemeClr val="tx1"/>
              </a:solidFill>
              <a:effectLst/>
              <a:uLnTx/>
              <a:uFillTx/>
              <a:latin typeface="+mj-lt"/>
              <a:ea typeface="+mj-ea"/>
              <a:cs typeface="+mj-cs"/>
            </a:endParaRPr>
          </a:p>
        </p:txBody>
      </p:sp>
      <p:sp>
        <p:nvSpPr>
          <p:cNvPr id="5" name="Прямоугольник 4"/>
          <p:cNvSpPr/>
          <p:nvPr/>
        </p:nvSpPr>
        <p:spPr>
          <a:xfrm>
            <a:off x="285720" y="214290"/>
            <a:ext cx="4643438" cy="830997"/>
          </a:xfrm>
          <a:prstGeom prst="rect">
            <a:avLst/>
          </a:prstGeom>
        </p:spPr>
        <p:txBody>
          <a:bodyPr wrap="square">
            <a:spAutoFit/>
          </a:bodyPr>
          <a:lstStyle/>
          <a:p>
            <a:r>
              <a:rPr lang="en-US" sz="1600" b="1" i="1" dirty="0" smtClean="0">
                <a:solidFill>
                  <a:schemeClr val="bg1">
                    <a:lumMod val="95000"/>
                  </a:schemeClr>
                </a:solidFill>
              </a:rPr>
              <a:t>There are some things that are</a:t>
            </a:r>
          </a:p>
          <a:p>
            <a:r>
              <a:rPr lang="en-US" sz="1600" b="1" i="1" dirty="0" smtClean="0">
                <a:solidFill>
                  <a:schemeClr val="bg1">
                    <a:lumMod val="95000"/>
                  </a:schemeClr>
                </a:solidFill>
              </a:rPr>
              <a:t>not to earn ON them, but to earn FOR them.</a:t>
            </a:r>
          </a:p>
          <a:p>
            <a:r>
              <a:rPr lang="en-US" sz="1600" b="1" i="1" dirty="0" smtClean="0">
                <a:solidFill>
                  <a:schemeClr val="bg1">
                    <a:lumMod val="95000"/>
                  </a:schemeClr>
                </a:solidFill>
              </a:rPr>
              <a:t>Worth to LIVE FOR THEM… </a:t>
            </a:r>
            <a:endParaRPr lang="ru-RU" sz="1600" dirty="0">
              <a:solidFill>
                <a:schemeClr val="bg1">
                  <a:lumMod val="95000"/>
                </a:schemeClr>
              </a:solidFill>
            </a:endParaRPr>
          </a:p>
        </p:txBody>
      </p:sp>
    </p:spTree>
  </p:cSld>
  <p:clrMapOvr>
    <a:masterClrMapping/>
  </p:clrMapOvr>
  <p:transition advTm="15000">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РАБОТА\БФэкопарк\ТбЧайка\9\DJI_0084uchastokVID2small.jpg"/>
          <p:cNvPicPr>
            <a:picLocks noChangeAspect="1" noChangeArrowheads="1"/>
          </p:cNvPicPr>
          <p:nvPr/>
        </p:nvPicPr>
        <p:blipFill>
          <a:blip r:embed="rId2"/>
          <a:srcRect/>
          <a:stretch>
            <a:fillRect/>
          </a:stretch>
        </p:blipFill>
        <p:spPr bwMode="auto">
          <a:xfrm>
            <a:off x="0" y="0"/>
            <a:ext cx="9144064" cy="4643470"/>
          </a:xfrm>
          <a:prstGeom prst="rect">
            <a:avLst/>
          </a:prstGeom>
          <a:noFill/>
        </p:spPr>
      </p:pic>
      <p:sp>
        <p:nvSpPr>
          <p:cNvPr id="8" name="Прямоугольник 7"/>
          <p:cNvSpPr/>
          <p:nvPr/>
        </p:nvSpPr>
        <p:spPr>
          <a:xfrm>
            <a:off x="357158" y="4714884"/>
            <a:ext cx="8429684" cy="1815882"/>
          </a:xfrm>
          <a:prstGeom prst="rect">
            <a:avLst/>
          </a:prstGeom>
        </p:spPr>
        <p:txBody>
          <a:bodyPr wrap="square">
            <a:spAutoFit/>
          </a:bodyPr>
          <a:lstStyle/>
          <a:p>
            <a:r>
              <a:rPr lang="ru-RU" sz="1600" dirty="0" smtClean="0"/>
              <a:t>● </a:t>
            </a:r>
            <a:r>
              <a:rPr lang="en-US" sz="1600" dirty="0" smtClean="0"/>
              <a:t>The view of the Land and Eco-park territory from the opposite side of the Klyazma river, from Vladimir region side</a:t>
            </a:r>
            <a:r>
              <a:rPr lang="ru-RU" sz="1600" dirty="0" smtClean="0"/>
              <a:t>. </a:t>
            </a:r>
            <a:r>
              <a:rPr lang="en-US" sz="1600" dirty="0" smtClean="0"/>
              <a:t>Walking time to get here from the Land is 45 minutes. The nearest village and train station can be seen at the far end of this photo,</a:t>
            </a:r>
          </a:p>
          <a:p>
            <a:r>
              <a:rPr lang="ru-RU" sz="1600" dirty="0" smtClean="0"/>
              <a:t>● </a:t>
            </a:r>
            <a:r>
              <a:rPr lang="en-US" sz="1600" dirty="0" smtClean="0"/>
              <a:t>The Klyazma river’ delta is an environment special preservation zone and the natural boarder.</a:t>
            </a:r>
          </a:p>
          <a:p>
            <a:r>
              <a:rPr lang="ru-RU" sz="1600" dirty="0" smtClean="0"/>
              <a:t>● </a:t>
            </a:r>
            <a:r>
              <a:rPr lang="en-US" sz="1600" dirty="0" smtClean="0"/>
              <a:t>Natural reservation territories alongside the Oka river  to the Land area – State natural heritage (about 3,500 hectares)</a:t>
            </a:r>
            <a:r>
              <a:rPr lang="ru-RU" sz="1600" dirty="0" smtClean="0"/>
              <a:t>,</a:t>
            </a:r>
            <a:r>
              <a:rPr lang="en-US" sz="1600" dirty="0" smtClean="0"/>
              <a:t> so the protection of the forests between the Land and the Klyazma (1.5 km) and the Oka rivers (3 km) is guaranteed. </a:t>
            </a:r>
          </a:p>
        </p:txBody>
      </p:sp>
    </p:spTree>
  </p:cSld>
  <p:clrMapOvr>
    <a:masterClrMapping/>
  </p:clrMapOvr>
  <p:transition advTm="20000">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6286520"/>
            <a:ext cx="8929718" cy="500042"/>
          </a:xfrm>
        </p:spPr>
        <p:txBody>
          <a:bodyPr>
            <a:noAutofit/>
          </a:bodyPr>
          <a:lstStyle/>
          <a:p>
            <a:pPr algn="l"/>
            <a:r>
              <a:rPr lang="ru-RU" sz="1600" dirty="0" smtClean="0"/>
              <a:t>● </a:t>
            </a:r>
            <a:r>
              <a:rPr lang="en-US" sz="1600" dirty="0" err="1" smtClean="0"/>
              <a:t>Borschacheye</a:t>
            </a:r>
            <a:r>
              <a:rPr lang="en-US" sz="1600" dirty="0" smtClean="0"/>
              <a:t> 50m, </a:t>
            </a:r>
            <a:r>
              <a:rPr lang="en-US" sz="1600" dirty="0" err="1" smtClean="0"/>
              <a:t>Dolgoe</a:t>
            </a:r>
            <a:r>
              <a:rPr lang="en-US" sz="1600" dirty="0" smtClean="0"/>
              <a:t> </a:t>
            </a:r>
            <a:r>
              <a:rPr lang="ru-RU" sz="1600" dirty="0" smtClean="0"/>
              <a:t>150м, </a:t>
            </a:r>
            <a:r>
              <a:rPr lang="en-US" sz="1600" dirty="0" err="1" smtClean="0"/>
              <a:t>Zavod</a:t>
            </a:r>
            <a:r>
              <a:rPr lang="en-US" sz="1600" dirty="0" smtClean="0"/>
              <a:t> 1km, </a:t>
            </a:r>
            <a:r>
              <a:rPr lang="en-US" sz="1600" dirty="0" err="1" smtClean="0"/>
              <a:t>Krutoe</a:t>
            </a:r>
            <a:r>
              <a:rPr lang="en-US" sz="1600" dirty="0" smtClean="0"/>
              <a:t> &amp; </a:t>
            </a:r>
            <a:r>
              <a:rPr lang="en-US" sz="1600" dirty="0" err="1" smtClean="0"/>
              <a:t>Tikhoe</a:t>
            </a:r>
            <a:r>
              <a:rPr lang="en-US" sz="1600" dirty="0" smtClean="0"/>
              <a:t> 1</a:t>
            </a:r>
            <a:r>
              <a:rPr lang="ru-RU" sz="1600" dirty="0" smtClean="0"/>
              <a:t>.5</a:t>
            </a:r>
            <a:r>
              <a:rPr lang="en-US" sz="1600" dirty="0" smtClean="0"/>
              <a:t>km</a:t>
            </a:r>
            <a:r>
              <a:rPr lang="ru-RU" sz="1600" dirty="0" smtClean="0"/>
              <a:t>, </a:t>
            </a:r>
            <a:r>
              <a:rPr lang="en-US" sz="1600" dirty="0" smtClean="0"/>
              <a:t>Klyazma</a:t>
            </a:r>
            <a:r>
              <a:rPr lang="ru-RU" sz="1600" dirty="0" smtClean="0"/>
              <a:t> 1.5</a:t>
            </a:r>
            <a:r>
              <a:rPr lang="en-US" sz="1600" dirty="0" smtClean="0"/>
              <a:t>km and Oka </a:t>
            </a:r>
            <a:r>
              <a:rPr lang="ru-RU" sz="1600" dirty="0" smtClean="0"/>
              <a:t>4</a:t>
            </a:r>
            <a:r>
              <a:rPr lang="en-US" sz="1600" dirty="0" smtClean="0"/>
              <a:t> km</a:t>
            </a:r>
            <a:endParaRPr lang="ru-RU" sz="1600" dirty="0"/>
          </a:p>
        </p:txBody>
      </p:sp>
      <p:pic>
        <p:nvPicPr>
          <p:cNvPr id="4" name="Picture 3"/>
          <p:cNvPicPr>
            <a:picLocks noChangeAspect="1" noChangeArrowheads="1"/>
          </p:cNvPicPr>
          <p:nvPr/>
        </p:nvPicPr>
        <p:blipFill>
          <a:blip r:embed="rId2" cstate="print"/>
          <a:srcRect/>
          <a:stretch>
            <a:fillRect/>
          </a:stretch>
        </p:blipFill>
        <p:spPr bwMode="auto">
          <a:xfrm>
            <a:off x="6778157" y="0"/>
            <a:ext cx="2365843" cy="1500174"/>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a:stretch>
            <a:fillRect/>
          </a:stretch>
        </p:blipFill>
        <p:spPr bwMode="auto">
          <a:xfrm>
            <a:off x="6781084" y="1571612"/>
            <a:ext cx="2362916" cy="1571636"/>
          </a:xfrm>
          <a:prstGeom prst="rect">
            <a:avLst/>
          </a:prstGeom>
          <a:noFill/>
          <a:ln w="9525">
            <a:noFill/>
            <a:miter lim="800000"/>
            <a:headEnd/>
            <a:tailEnd/>
          </a:ln>
          <a:effectLst/>
        </p:spPr>
      </p:pic>
      <p:pic>
        <p:nvPicPr>
          <p:cNvPr id="8194" name="Picture 2"/>
          <p:cNvPicPr>
            <a:picLocks noChangeAspect="1" noChangeArrowheads="1"/>
          </p:cNvPicPr>
          <p:nvPr/>
        </p:nvPicPr>
        <p:blipFill>
          <a:blip r:embed="rId4"/>
          <a:srcRect/>
          <a:stretch>
            <a:fillRect/>
          </a:stretch>
        </p:blipFill>
        <p:spPr bwMode="auto">
          <a:xfrm>
            <a:off x="0" y="0"/>
            <a:ext cx="2214546" cy="1498588"/>
          </a:xfrm>
          <a:prstGeom prst="rect">
            <a:avLst/>
          </a:prstGeom>
          <a:noFill/>
          <a:ln w="9525">
            <a:noFill/>
            <a:miter lim="800000"/>
            <a:headEnd/>
            <a:tailEnd/>
          </a:ln>
          <a:effectLst/>
        </p:spPr>
      </p:pic>
      <p:pic>
        <p:nvPicPr>
          <p:cNvPr id="8197" name="Picture 5"/>
          <p:cNvPicPr>
            <a:picLocks noChangeAspect="1" noChangeArrowheads="1"/>
          </p:cNvPicPr>
          <p:nvPr/>
        </p:nvPicPr>
        <p:blipFill>
          <a:blip r:embed="rId5"/>
          <a:srcRect/>
          <a:stretch>
            <a:fillRect/>
          </a:stretch>
        </p:blipFill>
        <p:spPr bwMode="auto">
          <a:xfrm>
            <a:off x="2285984" y="0"/>
            <a:ext cx="4429156" cy="3143248"/>
          </a:xfrm>
          <a:prstGeom prst="rect">
            <a:avLst/>
          </a:prstGeom>
          <a:noFill/>
          <a:ln w="9525">
            <a:noFill/>
            <a:miter lim="800000"/>
            <a:headEnd/>
            <a:tailEnd/>
          </a:ln>
          <a:effectLst/>
        </p:spPr>
      </p:pic>
      <p:pic>
        <p:nvPicPr>
          <p:cNvPr id="8199" name="Picture 7"/>
          <p:cNvPicPr>
            <a:picLocks noChangeAspect="1" noChangeArrowheads="1"/>
          </p:cNvPicPr>
          <p:nvPr/>
        </p:nvPicPr>
        <p:blipFill>
          <a:blip r:embed="rId6"/>
          <a:srcRect/>
          <a:stretch>
            <a:fillRect/>
          </a:stretch>
        </p:blipFill>
        <p:spPr bwMode="auto">
          <a:xfrm>
            <a:off x="0" y="4786322"/>
            <a:ext cx="2214546" cy="1500198"/>
          </a:xfrm>
          <a:prstGeom prst="rect">
            <a:avLst/>
          </a:prstGeom>
          <a:noFill/>
          <a:ln w="9525">
            <a:noFill/>
            <a:miter lim="800000"/>
            <a:headEnd/>
            <a:tailEnd/>
          </a:ln>
          <a:effectLst/>
        </p:spPr>
      </p:pic>
      <p:pic>
        <p:nvPicPr>
          <p:cNvPr id="8200" name="Picture 8"/>
          <p:cNvPicPr>
            <a:picLocks noChangeAspect="1" noChangeArrowheads="1"/>
          </p:cNvPicPr>
          <p:nvPr/>
        </p:nvPicPr>
        <p:blipFill>
          <a:blip r:embed="rId7"/>
          <a:srcRect/>
          <a:stretch>
            <a:fillRect/>
          </a:stretch>
        </p:blipFill>
        <p:spPr bwMode="auto">
          <a:xfrm>
            <a:off x="6786578" y="3214686"/>
            <a:ext cx="2357422" cy="1567960"/>
          </a:xfrm>
          <a:prstGeom prst="rect">
            <a:avLst/>
          </a:prstGeom>
          <a:noFill/>
          <a:ln w="9525">
            <a:noFill/>
            <a:miter lim="800000"/>
            <a:headEnd/>
            <a:tailEnd/>
          </a:ln>
          <a:effectLst/>
        </p:spPr>
      </p:pic>
      <p:pic>
        <p:nvPicPr>
          <p:cNvPr id="8201" name="Picture 9" descr="C:\РАБОТА\БФэкопарк\ТбЧайка\ТурбазаПечать\IMG-20191113-WA0000.jpg"/>
          <p:cNvPicPr>
            <a:picLocks noChangeAspect="1" noChangeArrowheads="1"/>
          </p:cNvPicPr>
          <p:nvPr/>
        </p:nvPicPr>
        <p:blipFill>
          <a:blip r:embed="rId8"/>
          <a:srcRect/>
          <a:stretch>
            <a:fillRect/>
          </a:stretch>
        </p:blipFill>
        <p:spPr bwMode="auto">
          <a:xfrm>
            <a:off x="2285984" y="3214686"/>
            <a:ext cx="4429156" cy="3071835"/>
          </a:xfrm>
          <a:prstGeom prst="rect">
            <a:avLst/>
          </a:prstGeom>
          <a:noFill/>
        </p:spPr>
      </p:pic>
      <p:pic>
        <p:nvPicPr>
          <p:cNvPr id="8202" name="Picture 10"/>
          <p:cNvPicPr>
            <a:picLocks noChangeAspect="1" noChangeArrowheads="1"/>
          </p:cNvPicPr>
          <p:nvPr/>
        </p:nvPicPr>
        <p:blipFill>
          <a:blip r:embed="rId9"/>
          <a:srcRect/>
          <a:stretch>
            <a:fillRect/>
          </a:stretch>
        </p:blipFill>
        <p:spPr bwMode="auto">
          <a:xfrm>
            <a:off x="6786577" y="4857760"/>
            <a:ext cx="2362949" cy="1428760"/>
          </a:xfrm>
          <a:prstGeom prst="rect">
            <a:avLst/>
          </a:prstGeom>
          <a:noFill/>
          <a:ln w="9525">
            <a:noFill/>
            <a:miter lim="800000"/>
            <a:headEnd/>
            <a:tailEnd/>
          </a:ln>
          <a:effectLst/>
        </p:spPr>
      </p:pic>
      <p:pic>
        <p:nvPicPr>
          <p:cNvPr id="13" name="Picture 2" descr="C:\РАБОТА\БФэкопарк\ТбЧайка\IMG_20190713_133019.jpg"/>
          <p:cNvPicPr>
            <a:picLocks noChangeAspect="1" noChangeArrowheads="1"/>
          </p:cNvPicPr>
          <p:nvPr/>
        </p:nvPicPr>
        <p:blipFill>
          <a:blip r:embed="rId10" cstate="print"/>
          <a:srcRect/>
          <a:stretch>
            <a:fillRect/>
          </a:stretch>
        </p:blipFill>
        <p:spPr bwMode="auto">
          <a:xfrm>
            <a:off x="0" y="3214686"/>
            <a:ext cx="2214546" cy="1500197"/>
          </a:xfrm>
          <a:prstGeom prst="rect">
            <a:avLst/>
          </a:prstGeom>
          <a:noFill/>
        </p:spPr>
      </p:pic>
      <p:pic>
        <p:nvPicPr>
          <p:cNvPr id="1026" name="Picture 2" descr="C:\РАБОТА\БФэкопарк\ТбЧайка\IMG_20190713_133152doc.jpg"/>
          <p:cNvPicPr>
            <a:picLocks noChangeAspect="1" noChangeArrowheads="1"/>
          </p:cNvPicPr>
          <p:nvPr/>
        </p:nvPicPr>
        <p:blipFill>
          <a:blip r:embed="rId11" cstate="print"/>
          <a:srcRect/>
          <a:stretch>
            <a:fillRect/>
          </a:stretch>
        </p:blipFill>
        <p:spPr bwMode="auto">
          <a:xfrm>
            <a:off x="0" y="1571612"/>
            <a:ext cx="2214546" cy="1571612"/>
          </a:xfrm>
          <a:prstGeom prst="rect">
            <a:avLst/>
          </a:prstGeom>
          <a:noFill/>
        </p:spPr>
      </p:pic>
    </p:spTree>
  </p:cSld>
  <p:clrMapOvr>
    <a:masterClrMapping/>
  </p:clrMapOvr>
  <p:transition advTm="15000">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14744" y="4429108"/>
            <a:ext cx="5286412" cy="2428892"/>
          </a:xfrm>
        </p:spPr>
        <p:txBody>
          <a:bodyPr>
            <a:normAutofit fontScale="90000"/>
          </a:bodyPr>
          <a:lstStyle/>
          <a:p>
            <a:pPr algn="l"/>
            <a:r>
              <a:rPr lang="ru-RU" sz="1800" dirty="0" smtClean="0"/>
              <a:t>● </a:t>
            </a:r>
            <a:r>
              <a:rPr lang="en-US" sz="1800" dirty="0" smtClean="0"/>
              <a:t>The local ecological situation is one of the best in the region due to the wind rose and location of the Land area 50 km upstream the Oka river from the plants. This is confirmed by regular air and water control. So, hundreds of sq kilometers around just a green zone, lakes and magnetism of the rivers’ confluence: the picturesque </a:t>
            </a:r>
            <a:r>
              <a:rPr lang="en-US" sz="1800" dirty="0" err="1" smtClean="0"/>
              <a:t>Suvorosh</a:t>
            </a:r>
            <a:r>
              <a:rPr lang="en-US" sz="1800" dirty="0" smtClean="0"/>
              <a:t> and the </a:t>
            </a:r>
            <a:r>
              <a:rPr lang="en-US" sz="1800" dirty="0" err="1" smtClean="0"/>
              <a:t>Luh</a:t>
            </a:r>
            <a:r>
              <a:rPr lang="en-US" sz="1800" dirty="0" smtClean="0"/>
              <a:t> join to the Klyazma and the Klyazma flows to the Oka, making it more full-flowing here than the Volga.</a:t>
            </a:r>
            <a:br>
              <a:rPr lang="en-US" sz="1800" dirty="0" smtClean="0"/>
            </a:br>
            <a:endParaRPr lang="ru-RU" sz="1800" dirty="0"/>
          </a:p>
        </p:txBody>
      </p:sp>
      <p:pic>
        <p:nvPicPr>
          <p:cNvPr id="4" name="Рисунок 3" descr="C:\РАБОТА\БФэкопарк\ТбЧайка\DSC_0140.JPG"/>
          <p:cNvPicPr/>
          <p:nvPr/>
        </p:nvPicPr>
        <p:blipFill>
          <a:blip r:embed="rId2" cstate="print"/>
          <a:srcRect/>
          <a:stretch>
            <a:fillRect/>
          </a:stretch>
        </p:blipFill>
        <p:spPr bwMode="auto">
          <a:xfrm>
            <a:off x="0" y="0"/>
            <a:ext cx="3428992" cy="2357430"/>
          </a:xfrm>
          <a:prstGeom prst="rect">
            <a:avLst/>
          </a:prstGeom>
          <a:noFill/>
          <a:ln w="9525">
            <a:noFill/>
            <a:miter lim="800000"/>
            <a:headEnd/>
            <a:tailEnd/>
          </a:ln>
        </p:spPr>
      </p:pic>
      <p:pic>
        <p:nvPicPr>
          <p:cNvPr id="9219" name="Picture 3"/>
          <p:cNvPicPr>
            <a:picLocks noChangeAspect="1" noChangeArrowheads="1"/>
          </p:cNvPicPr>
          <p:nvPr/>
        </p:nvPicPr>
        <p:blipFill rotWithShape="1">
          <a:blip r:embed="rId3"/>
          <a:srcRect b="8824"/>
          <a:stretch/>
        </p:blipFill>
        <p:spPr bwMode="auto">
          <a:xfrm>
            <a:off x="0" y="2428869"/>
            <a:ext cx="3428992" cy="4429131"/>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a:srcRect/>
          <a:stretch>
            <a:fillRect/>
          </a:stretch>
        </p:blipFill>
        <p:spPr bwMode="auto">
          <a:xfrm>
            <a:off x="3500430" y="0"/>
            <a:ext cx="5643570" cy="4232678"/>
          </a:xfrm>
          <a:prstGeom prst="rect">
            <a:avLst/>
          </a:prstGeom>
          <a:noFill/>
          <a:ln w="9525">
            <a:noFill/>
            <a:miter lim="800000"/>
            <a:headEnd/>
            <a:tailEnd/>
          </a:ln>
          <a:effectLst/>
        </p:spPr>
      </p:pic>
    </p:spTree>
  </p:cSld>
  <p:clrMapOvr>
    <a:masterClrMapping/>
  </p:clrMapOvr>
  <p:transition spd="med" advTm="20000">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3500438"/>
            <a:ext cx="8786874" cy="3357562"/>
          </a:xfrm>
        </p:spPr>
        <p:txBody>
          <a:bodyPr>
            <a:normAutofit/>
          </a:bodyPr>
          <a:lstStyle/>
          <a:p>
            <a:pPr algn="l"/>
            <a:r>
              <a:rPr lang="ru-RU" sz="1600" dirty="0" smtClean="0"/>
              <a:t>● </a:t>
            </a:r>
            <a:r>
              <a:rPr lang="en-US" sz="1600" b="1" dirty="0" smtClean="0"/>
              <a:t>Camping “Chaika” (means “Seagull”)</a:t>
            </a:r>
            <a:r>
              <a:rPr lang="ru-RU" sz="1600" dirty="0" smtClean="0"/>
              <a:t> </a:t>
            </a:r>
            <a:r>
              <a:rPr lang="en-US" sz="1600" dirty="0" smtClean="0"/>
              <a:t>adjoining the Land </a:t>
            </a:r>
            <a:r>
              <a:rPr lang="ru-RU" sz="1600" dirty="0" smtClean="0"/>
              <a:t>– </a:t>
            </a:r>
            <a:r>
              <a:rPr lang="en-US" sz="1600" dirty="0" smtClean="0"/>
              <a:t>is an integral part of the Eco-park project. For many years “Chaika” was a property of the government plant and from 2015 it belongs to a charity foundation. After a long conservation and later full reconstruction it was open again in the year of its 50</a:t>
            </a:r>
            <a:r>
              <a:rPr lang="en-US" sz="1600" baseline="30000" dirty="0" smtClean="0"/>
              <a:t>th</a:t>
            </a:r>
            <a:r>
              <a:rPr lang="en-US" sz="1600" dirty="0" smtClean="0"/>
              <a:t> Anniversary. All programs of the camping </a:t>
            </a:r>
            <a:r>
              <a:rPr lang="ru-RU" sz="1600" dirty="0" smtClean="0"/>
              <a:t> </a:t>
            </a:r>
            <a:r>
              <a:rPr lang="en-US" sz="1600" dirty="0" smtClean="0"/>
              <a:t>are educational, sport, thematic and ecological sessions. This is the base for adventure travel and nature protection. </a:t>
            </a:r>
            <a:r>
              <a:rPr lang="ru-RU" sz="1600" dirty="0" smtClean="0"/>
              <a:t/>
            </a:r>
            <a:br>
              <a:rPr lang="ru-RU" sz="1600" dirty="0" smtClean="0"/>
            </a:br>
            <a:r>
              <a:rPr lang="ru-RU" sz="1600" dirty="0" smtClean="0"/>
              <a:t/>
            </a:r>
            <a:br>
              <a:rPr lang="ru-RU" sz="1600" dirty="0" smtClean="0"/>
            </a:br>
            <a:r>
              <a:rPr lang="ru-RU" sz="1600" dirty="0" smtClean="0"/>
              <a:t>● </a:t>
            </a:r>
            <a:r>
              <a:rPr lang="en-US" sz="1600" dirty="0" smtClean="0"/>
              <a:t>“Chaika” is a seasonal camping. </a:t>
            </a:r>
            <a:r>
              <a:rPr lang="ru-RU" sz="1600" dirty="0" smtClean="0"/>
              <a:t>8 </a:t>
            </a:r>
            <a:r>
              <a:rPr lang="en-US" sz="1600" dirty="0" smtClean="0"/>
              <a:t>summer cottages, an open-air cafeteria, kitchen, a medical centre, a couple of terraces, a warehouse, a couple of pavilions, a shower/sauna spot, a few WC cabins. In any way of the Land development this camping will be definitely helpful for the Land owners: mutual work at a landscape design, in forming the road and new beaches, in operating theme and folk paths, sanitary, electricity and security jobs in the Land area, big events administration. When available the camping can extend the range of the Land services by providing budget rooms for some part of a group, for example. </a:t>
            </a:r>
            <a:endParaRPr lang="ru-RU" sz="1600" dirty="0"/>
          </a:p>
        </p:txBody>
      </p:sp>
      <p:pic>
        <p:nvPicPr>
          <p:cNvPr id="29698" name="Picture 2"/>
          <p:cNvPicPr>
            <a:picLocks noChangeAspect="1" noChangeArrowheads="1"/>
          </p:cNvPicPr>
          <p:nvPr/>
        </p:nvPicPr>
        <p:blipFill>
          <a:blip r:embed="rId2"/>
          <a:srcRect/>
          <a:stretch>
            <a:fillRect/>
          </a:stretch>
        </p:blipFill>
        <p:spPr bwMode="auto">
          <a:xfrm>
            <a:off x="-80998" y="0"/>
            <a:ext cx="4857752" cy="3643314"/>
          </a:xfrm>
          <a:prstGeom prst="rect">
            <a:avLst/>
          </a:prstGeom>
          <a:noFill/>
          <a:ln w="9525">
            <a:noFill/>
            <a:miter lim="800000"/>
            <a:headEnd/>
            <a:tailEnd/>
          </a:ln>
          <a:effectLst/>
        </p:spPr>
      </p:pic>
      <p:pic>
        <p:nvPicPr>
          <p:cNvPr id="5" name="Рисунок 4" descr="C:\РАБОТА\БФэкопарк\ТбЧайка\IMG_20190516_161524.jpg"/>
          <p:cNvPicPr/>
          <p:nvPr/>
        </p:nvPicPr>
        <p:blipFill>
          <a:blip r:embed="rId3" cstate="print"/>
          <a:srcRect/>
          <a:stretch>
            <a:fillRect/>
          </a:stretch>
        </p:blipFill>
        <p:spPr bwMode="auto">
          <a:xfrm>
            <a:off x="4857752" y="0"/>
            <a:ext cx="4286248" cy="3643314"/>
          </a:xfrm>
          <a:prstGeom prst="rect">
            <a:avLst/>
          </a:prstGeom>
          <a:noFill/>
          <a:ln w="9525">
            <a:noFill/>
            <a:miter lim="800000"/>
            <a:headEnd/>
            <a:tailEnd/>
          </a:ln>
        </p:spPr>
      </p:pic>
    </p:spTree>
  </p:cSld>
  <p:clrMapOvr>
    <a:masterClrMapping/>
  </p:clrMapOvr>
  <p:transition spd="med" advTm="20000">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ocuments\НаСайт\Ozero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27384"/>
            <a:ext cx="9241243" cy="69309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357158" y="428604"/>
            <a:ext cx="8429684" cy="6024732"/>
          </a:xfrm>
        </p:spPr>
        <p:txBody>
          <a:bodyPr>
            <a:noAutofit/>
          </a:bodyPr>
          <a:lstStyle/>
          <a:p>
            <a:pPr algn="l"/>
            <a:r>
              <a:rPr lang="en-US" sz="1600" b="1" dirty="0" smtClean="0"/>
              <a:t>The unique combination of positive factors is making the Eco-park one of undoubtedly best places for recreation in the area of about 400 km around Moscow:</a:t>
            </a:r>
            <a:br>
              <a:rPr lang="en-US" sz="1600" b="1" dirty="0" smtClean="0"/>
            </a:br>
            <a:r>
              <a:rPr lang="ru-RU" sz="1600" b="1" dirty="0" smtClean="0"/>
              <a:t/>
            </a:r>
            <a:br>
              <a:rPr lang="ru-RU" sz="1600" b="1" dirty="0" smtClean="0"/>
            </a:br>
            <a:r>
              <a:rPr lang="ru-RU" sz="1600" dirty="0" smtClean="0">
                <a:solidFill>
                  <a:schemeClr val="bg1"/>
                </a:solidFill>
              </a:rPr>
              <a:t>- </a:t>
            </a:r>
            <a:r>
              <a:rPr lang="en-US" sz="1600" dirty="0" smtClean="0">
                <a:solidFill>
                  <a:schemeClr val="bg1"/>
                </a:solidFill>
              </a:rPr>
              <a:t>The EXCLUSIVE location with the unique natural potential and the absence of such analogues basing on the combination of all positive factors</a:t>
            </a:r>
            <a:r>
              <a:rPr lang="ru-RU" sz="1600" dirty="0" smtClean="0">
                <a:solidFill>
                  <a:schemeClr val="bg1"/>
                </a:solidFill>
              </a:rPr>
              <a:t>;</a:t>
            </a:r>
            <a:br>
              <a:rPr lang="ru-RU" sz="1600" dirty="0" smtClean="0">
                <a:solidFill>
                  <a:schemeClr val="bg1"/>
                </a:solidFill>
              </a:rPr>
            </a:br>
            <a:r>
              <a:rPr lang="ru-RU" sz="1600" dirty="0" smtClean="0">
                <a:solidFill>
                  <a:schemeClr val="bg1"/>
                </a:solidFill>
              </a:rPr>
              <a:t>- </a:t>
            </a:r>
            <a:r>
              <a:rPr lang="en-US" sz="1600" dirty="0" smtClean="0">
                <a:solidFill>
                  <a:schemeClr val="bg1"/>
                </a:solidFill>
              </a:rPr>
              <a:t>OPTIMAL distance from human settlements and roads, and that is why optimal ratio of a wild nature and safety</a:t>
            </a:r>
            <a:r>
              <a:rPr lang="ru-RU" sz="1600" dirty="0" smtClean="0">
                <a:solidFill>
                  <a:schemeClr val="bg1"/>
                </a:solidFill>
              </a:rPr>
              <a:t>;</a:t>
            </a:r>
            <a:br>
              <a:rPr lang="ru-RU" sz="1600" dirty="0" smtClean="0">
                <a:solidFill>
                  <a:schemeClr val="bg1"/>
                </a:solidFill>
              </a:rPr>
            </a:br>
            <a:r>
              <a:rPr lang="ru-RU" sz="1600" dirty="0" smtClean="0">
                <a:solidFill>
                  <a:schemeClr val="bg1"/>
                </a:solidFill>
              </a:rPr>
              <a:t>- </a:t>
            </a:r>
            <a:r>
              <a:rPr lang="en-US" sz="1600" dirty="0" smtClean="0">
                <a:solidFill>
                  <a:schemeClr val="bg1"/>
                </a:solidFill>
              </a:rPr>
              <a:t>An OASIS of beautiful lakes and rivers in a convenient accessibility from biggest cities, Moscow and N. Novgorod</a:t>
            </a:r>
            <a:r>
              <a:rPr lang="ru-RU" sz="1600" dirty="0" smtClean="0">
                <a:solidFill>
                  <a:schemeClr val="bg1"/>
                </a:solidFill>
              </a:rPr>
              <a:t>;</a:t>
            </a:r>
            <a:br>
              <a:rPr lang="ru-RU" sz="1600" dirty="0" smtClean="0">
                <a:solidFill>
                  <a:schemeClr val="bg1"/>
                </a:solidFill>
              </a:rPr>
            </a:br>
            <a:r>
              <a:rPr lang="ru-RU" sz="1600" dirty="0" smtClean="0">
                <a:solidFill>
                  <a:schemeClr val="bg1"/>
                </a:solidFill>
              </a:rPr>
              <a:t>- </a:t>
            </a:r>
            <a:r>
              <a:rPr lang="en-US" sz="1600" dirty="0" smtClean="0">
                <a:solidFill>
                  <a:schemeClr val="bg1"/>
                </a:solidFill>
              </a:rPr>
              <a:t>West side of the Nizhny Novgorod region is the MOST promising district in terms of economical development in the Central Russia</a:t>
            </a:r>
            <a:r>
              <a:rPr lang="ru-RU" sz="1600" dirty="0" smtClean="0">
                <a:solidFill>
                  <a:schemeClr val="bg1"/>
                </a:solidFill>
              </a:rPr>
              <a:t>;</a:t>
            </a:r>
            <a:br>
              <a:rPr lang="ru-RU" sz="1600" dirty="0" smtClean="0">
                <a:solidFill>
                  <a:schemeClr val="bg1"/>
                </a:solidFill>
              </a:rPr>
            </a:br>
            <a:r>
              <a:rPr lang="ru-RU" sz="1600" dirty="0" smtClean="0">
                <a:solidFill>
                  <a:schemeClr val="bg1"/>
                </a:solidFill>
              </a:rPr>
              <a:t/>
            </a:r>
            <a:br>
              <a:rPr lang="ru-RU" sz="1600" dirty="0" smtClean="0">
                <a:solidFill>
                  <a:schemeClr val="bg1"/>
                </a:solidFill>
              </a:rPr>
            </a:br>
            <a:r>
              <a:rPr lang="en-US" sz="1600" dirty="0" smtClean="0">
                <a:solidFill>
                  <a:schemeClr val="bg1"/>
                </a:solidFill>
              </a:rPr>
              <a:t>So, the main exclusivity of the Land is </a:t>
            </a:r>
            <a:r>
              <a:rPr lang="en-US" sz="1600" i="1" dirty="0" smtClean="0">
                <a:solidFill>
                  <a:schemeClr val="bg1"/>
                </a:solidFill>
              </a:rPr>
              <a:t>a unique combination of seclusion in the beautiful lands with convenient transport accessibility</a:t>
            </a:r>
            <a:r>
              <a:rPr lang="en-US" sz="1600" dirty="0" smtClean="0">
                <a:solidFill>
                  <a:schemeClr val="bg1"/>
                </a:solidFill>
              </a:rPr>
              <a:t> </a:t>
            </a:r>
            <a:r>
              <a:rPr lang="ru-RU" sz="1600" dirty="0" smtClean="0">
                <a:solidFill>
                  <a:schemeClr val="bg1"/>
                </a:solidFill>
              </a:rPr>
              <a:t>(</a:t>
            </a:r>
            <a:r>
              <a:rPr lang="en-US" sz="1600" dirty="0" smtClean="0">
                <a:solidFill>
                  <a:schemeClr val="bg1"/>
                </a:solidFill>
              </a:rPr>
              <a:t>when you don’t need to go somewhere far in the forests, with not enough safety and infrastructure facilities) </a:t>
            </a:r>
            <a:r>
              <a:rPr lang="en-US" sz="1600" i="1" dirty="0" smtClean="0">
                <a:solidFill>
                  <a:schemeClr val="bg1"/>
                </a:solidFill>
              </a:rPr>
              <a:t>and wide opportunities for travel and work </a:t>
            </a:r>
            <a:r>
              <a:rPr lang="ru-RU" sz="1600" i="1" dirty="0" smtClean="0">
                <a:solidFill>
                  <a:schemeClr val="bg1"/>
                </a:solidFill>
              </a:rPr>
              <a:t>: </a:t>
            </a:r>
            <a:r>
              <a:rPr lang="en-US" sz="1600" i="1" dirty="0" smtClean="0">
                <a:solidFill>
                  <a:schemeClr val="bg1"/>
                </a:solidFill>
              </a:rPr>
              <a:t>Gorohovets, Gorbatov, Frolishi, Dzerzhinsk, Nizhny Novgorod, Gorodets, Semenov, Murom, Vladimir, Suzdal, Ivanovo, Arzamas, Diveevo, … the Gorkovskoe sea, kayaking and rafting through the Lukh, Klyazma, Kerzhenets, Vetluga, Oka, Volga, Sura.</a:t>
            </a:r>
            <a:r>
              <a:rPr lang="ru-RU" sz="1600" dirty="0" smtClean="0">
                <a:solidFill>
                  <a:schemeClr val="bg1"/>
                </a:solidFill>
              </a:rPr>
              <a:t/>
            </a:r>
            <a:br>
              <a:rPr lang="ru-RU" sz="1600" dirty="0" smtClean="0">
                <a:solidFill>
                  <a:schemeClr val="bg1"/>
                </a:solidFill>
              </a:rPr>
            </a:br>
            <a:r>
              <a:rPr lang="ru-RU" sz="1600" dirty="0" smtClean="0">
                <a:solidFill>
                  <a:schemeClr val="bg1"/>
                </a:solidFill>
              </a:rPr>
              <a:t/>
            </a:r>
            <a:br>
              <a:rPr lang="ru-RU" sz="1600" dirty="0" smtClean="0">
                <a:solidFill>
                  <a:schemeClr val="bg1"/>
                </a:solidFill>
              </a:rPr>
            </a:br>
            <a:r>
              <a:rPr lang="ru-RU" sz="1600" dirty="0" smtClean="0">
                <a:solidFill>
                  <a:schemeClr val="bg1"/>
                </a:solidFill>
              </a:rPr>
              <a:t>* </a:t>
            </a:r>
            <a:r>
              <a:rPr lang="en-US" sz="1600" dirty="0" smtClean="0">
                <a:solidFill>
                  <a:schemeClr val="bg1"/>
                </a:solidFill>
              </a:rPr>
              <a:t>Besides,</a:t>
            </a:r>
            <a:r>
              <a:rPr lang="ru-RU" sz="1600" dirty="0" smtClean="0">
                <a:solidFill>
                  <a:schemeClr val="bg1"/>
                </a:solidFill>
              </a:rPr>
              <a:t> </a:t>
            </a:r>
            <a:r>
              <a:rPr lang="en-US" sz="1600" dirty="0" smtClean="0">
                <a:solidFill>
                  <a:schemeClr val="bg1"/>
                </a:solidFill>
              </a:rPr>
              <a:t>some resorts based not far from here, like the “Chaika” resort hotel and “Rancho 636”, “Ildorf” and “Serebro”, located just 7 km away from the Land, - are the renowned constant leaders among Central Russia resort hotels</a:t>
            </a:r>
            <a:r>
              <a:rPr lang="ru-RU" sz="1600" dirty="0" smtClean="0">
                <a:solidFill>
                  <a:schemeClr val="bg1"/>
                </a:solidFill>
              </a:rPr>
              <a:t>. </a:t>
            </a:r>
            <a:r>
              <a:rPr lang="en-US" sz="1600" dirty="0" smtClean="0">
                <a:solidFill>
                  <a:schemeClr val="bg1"/>
                </a:solidFill>
              </a:rPr>
              <a:t>And their maximum occupancy  is based on the clients coming from Moscow, who loves these hotels for </a:t>
            </a:r>
            <a:r>
              <a:rPr lang="en-US" sz="1600" dirty="0">
                <a:solidFill>
                  <a:schemeClr val="bg1"/>
                </a:solidFill>
              </a:rPr>
              <a:t>their location </a:t>
            </a:r>
            <a:r>
              <a:rPr lang="en-US" sz="1600" dirty="0" smtClean="0">
                <a:solidFill>
                  <a:schemeClr val="bg1"/>
                </a:solidFill>
              </a:rPr>
              <a:t>first </a:t>
            </a:r>
            <a:r>
              <a:rPr lang="en-US" sz="1600" dirty="0">
                <a:solidFill>
                  <a:schemeClr val="bg1"/>
                </a:solidFill>
              </a:rPr>
              <a:t>of all … </a:t>
            </a:r>
            <a:r>
              <a:rPr lang="en-US" sz="1600" dirty="0" smtClean="0">
                <a:solidFill>
                  <a:schemeClr val="bg1"/>
                </a:solidFill>
              </a:rPr>
              <a:t>And, to remind, the Eco-park location is more exclusive and definitely better!</a:t>
            </a:r>
            <a:r>
              <a:rPr lang="ru-RU" sz="1600" dirty="0" smtClean="0">
                <a:solidFill>
                  <a:schemeClr val="bg1"/>
                </a:solidFill>
              </a:rPr>
              <a:t> </a:t>
            </a:r>
            <a:endParaRPr lang="ru-RU" sz="1600" dirty="0">
              <a:solidFill>
                <a:schemeClr val="bg1"/>
              </a:solidFill>
            </a:endParaRPr>
          </a:p>
        </p:txBody>
      </p:sp>
    </p:spTree>
  </p:cSld>
  <p:clrMapOvr>
    <a:masterClrMapping/>
  </p:clrMapOvr>
  <p:transition spd="med" advTm="30000">
    <p:pull dir="l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Picture 2"/>
          <p:cNvPicPr>
            <a:picLocks noGrp="1" noChangeAspect="1" noChangeArrowheads="1"/>
          </p:cNvPicPr>
          <p:nvPr>
            <p:ph idx="1"/>
          </p:nvPr>
        </p:nvPicPr>
        <p:blipFill rotWithShape="1">
          <a:blip r:embed="rId2" cstate="print"/>
          <a:srcRect l="17176" t="3071"/>
          <a:stretch/>
        </p:blipFill>
        <p:spPr bwMode="auto">
          <a:xfrm>
            <a:off x="0" y="0"/>
            <a:ext cx="6156176" cy="3807396"/>
          </a:xfrm>
          <a:prstGeom prst="rect">
            <a:avLst/>
          </a:prstGeom>
          <a:noFill/>
          <a:ln w="9525">
            <a:noFill/>
            <a:miter lim="800000"/>
            <a:headEnd/>
            <a:tailEnd/>
          </a:ln>
          <a:effectLst/>
        </p:spPr>
      </p:pic>
      <p:pic>
        <p:nvPicPr>
          <p:cNvPr id="1026" name="Picture 2" descr="Picture backgroun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329" t="10436" r="-8329"/>
          <a:stretch/>
        </p:blipFill>
        <p:spPr bwMode="auto">
          <a:xfrm>
            <a:off x="0" y="3923900"/>
            <a:ext cx="5004048" cy="29666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cture backgr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3915780"/>
            <a:ext cx="4464496" cy="29763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icture backgrou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192" y="1886223"/>
            <a:ext cx="2880320" cy="19211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icture background"/>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587"/>
          <a:stretch/>
        </p:blipFill>
        <p:spPr bwMode="auto">
          <a:xfrm>
            <a:off x="6300192" y="0"/>
            <a:ext cx="2843808" cy="17728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9512" y="219998"/>
            <a:ext cx="2607445" cy="369332"/>
          </a:xfrm>
          <a:prstGeom prst="rect">
            <a:avLst/>
          </a:prstGeom>
          <a:noFill/>
        </p:spPr>
        <p:txBody>
          <a:bodyPr wrap="none" rtlCol="0">
            <a:spAutoFit/>
          </a:bodyPr>
          <a:lstStyle/>
          <a:p>
            <a:r>
              <a:rPr lang="en-US" b="1" dirty="0" smtClean="0">
                <a:solidFill>
                  <a:schemeClr val="bg1"/>
                </a:solidFill>
              </a:rPr>
              <a:t>Nizhny Novgorod, </a:t>
            </a:r>
            <a:r>
              <a:rPr lang="ru-RU" b="1" dirty="0" smtClean="0">
                <a:solidFill>
                  <a:schemeClr val="bg1"/>
                </a:solidFill>
              </a:rPr>
              <a:t>1 </a:t>
            </a:r>
            <a:r>
              <a:rPr lang="en-US" b="1" dirty="0" smtClean="0">
                <a:solidFill>
                  <a:schemeClr val="bg1"/>
                </a:solidFill>
              </a:rPr>
              <a:t>hour</a:t>
            </a:r>
            <a:endParaRPr lang="ru-RU" b="1" dirty="0">
              <a:solidFill>
                <a:schemeClr val="bg1"/>
              </a:solidFill>
            </a:endParaRPr>
          </a:p>
        </p:txBody>
      </p:sp>
      <p:sp>
        <p:nvSpPr>
          <p:cNvPr id="7" name="TextBox 6"/>
          <p:cNvSpPr txBox="1"/>
          <p:nvPr/>
        </p:nvSpPr>
        <p:spPr>
          <a:xfrm>
            <a:off x="179512" y="3995772"/>
            <a:ext cx="2580706" cy="369332"/>
          </a:xfrm>
          <a:prstGeom prst="rect">
            <a:avLst/>
          </a:prstGeom>
          <a:noFill/>
        </p:spPr>
        <p:txBody>
          <a:bodyPr wrap="none" rtlCol="0">
            <a:spAutoFit/>
          </a:bodyPr>
          <a:lstStyle/>
          <a:p>
            <a:r>
              <a:rPr lang="en-US" b="1" dirty="0" smtClean="0">
                <a:solidFill>
                  <a:schemeClr val="bg1"/>
                </a:solidFill>
              </a:rPr>
              <a:t>Gorokhovets, 20 minutes</a:t>
            </a:r>
            <a:endParaRPr lang="ru-RU" b="1" dirty="0">
              <a:solidFill>
                <a:schemeClr val="bg1"/>
              </a:solidFill>
            </a:endParaRPr>
          </a:p>
        </p:txBody>
      </p:sp>
      <p:sp>
        <p:nvSpPr>
          <p:cNvPr id="8" name="TextBox 7"/>
          <p:cNvSpPr txBox="1"/>
          <p:nvPr/>
        </p:nvSpPr>
        <p:spPr>
          <a:xfrm>
            <a:off x="6444208" y="218762"/>
            <a:ext cx="1977208" cy="369332"/>
          </a:xfrm>
          <a:prstGeom prst="rect">
            <a:avLst/>
          </a:prstGeom>
          <a:noFill/>
        </p:spPr>
        <p:txBody>
          <a:bodyPr wrap="none" rtlCol="0">
            <a:spAutoFit/>
          </a:bodyPr>
          <a:lstStyle/>
          <a:p>
            <a:r>
              <a:rPr lang="en-US" b="1" dirty="0" smtClean="0">
                <a:solidFill>
                  <a:schemeClr val="bg1"/>
                </a:solidFill>
              </a:rPr>
              <a:t>Gorodets, 1,2 hour</a:t>
            </a:r>
            <a:endParaRPr lang="ru-RU" b="1" dirty="0">
              <a:solidFill>
                <a:schemeClr val="bg1"/>
              </a:solidFill>
            </a:endParaRPr>
          </a:p>
        </p:txBody>
      </p:sp>
      <p:sp>
        <p:nvSpPr>
          <p:cNvPr id="9" name="TextBox 8"/>
          <p:cNvSpPr txBox="1"/>
          <p:nvPr/>
        </p:nvSpPr>
        <p:spPr>
          <a:xfrm>
            <a:off x="4932040" y="4005064"/>
            <a:ext cx="2384884" cy="369332"/>
          </a:xfrm>
          <a:prstGeom prst="rect">
            <a:avLst/>
          </a:prstGeom>
          <a:noFill/>
        </p:spPr>
        <p:txBody>
          <a:bodyPr wrap="none" rtlCol="0">
            <a:spAutoFit/>
          </a:bodyPr>
          <a:lstStyle/>
          <a:p>
            <a:r>
              <a:rPr lang="en-US" b="1" dirty="0" smtClean="0">
                <a:solidFill>
                  <a:schemeClr val="bg1"/>
                </a:solidFill>
              </a:rPr>
              <a:t>Dzerzhinsk, 40 minutes</a:t>
            </a:r>
            <a:endParaRPr lang="ru-RU" b="1" dirty="0">
              <a:solidFill>
                <a:schemeClr val="bg1"/>
              </a:solidFill>
            </a:endParaRPr>
          </a:p>
        </p:txBody>
      </p:sp>
      <p:sp>
        <p:nvSpPr>
          <p:cNvPr id="10" name="TextBox 9"/>
          <p:cNvSpPr txBox="1"/>
          <p:nvPr/>
        </p:nvSpPr>
        <p:spPr>
          <a:xfrm>
            <a:off x="6416132" y="1916832"/>
            <a:ext cx="1801583" cy="369332"/>
          </a:xfrm>
          <a:prstGeom prst="rect">
            <a:avLst/>
          </a:prstGeom>
          <a:noFill/>
        </p:spPr>
        <p:txBody>
          <a:bodyPr wrap="none" rtlCol="0">
            <a:spAutoFit/>
          </a:bodyPr>
          <a:lstStyle/>
          <a:p>
            <a:r>
              <a:rPr lang="en-US" b="1" dirty="0" smtClean="0">
                <a:solidFill>
                  <a:schemeClr val="bg1"/>
                </a:solidFill>
              </a:rPr>
              <a:t>Vladimir, 2 hours</a:t>
            </a:r>
            <a:endParaRPr lang="ru-RU" b="1" dirty="0">
              <a:solidFill>
                <a:schemeClr val="bg1"/>
              </a:solidFill>
            </a:endParaRPr>
          </a:p>
        </p:txBody>
      </p:sp>
      <p:pic>
        <p:nvPicPr>
          <p:cNvPr id="1034" name="Picture 10" descr="Picture background"/>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622" t="7833" r="12762" b="1"/>
          <a:stretch/>
        </p:blipFill>
        <p:spPr bwMode="auto">
          <a:xfrm>
            <a:off x="2637328" y="5612469"/>
            <a:ext cx="1934672" cy="127964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637328" y="5579948"/>
            <a:ext cx="1900649" cy="369332"/>
          </a:xfrm>
          <a:prstGeom prst="rect">
            <a:avLst/>
          </a:prstGeom>
          <a:noFill/>
        </p:spPr>
        <p:txBody>
          <a:bodyPr wrap="none" rtlCol="0">
            <a:spAutoFit/>
          </a:bodyPr>
          <a:lstStyle/>
          <a:p>
            <a:r>
              <a:rPr lang="en-US" b="1" dirty="0" smtClean="0">
                <a:solidFill>
                  <a:schemeClr val="bg1"/>
                </a:solidFill>
              </a:rPr>
              <a:t>Murom, 1.5 hours</a:t>
            </a:r>
            <a:endParaRPr lang="ru-RU" b="1" dirty="0">
              <a:solidFill>
                <a:schemeClr val="bg1"/>
              </a:solidFill>
            </a:endParaRPr>
          </a:p>
        </p:txBody>
      </p:sp>
    </p:spTree>
    <p:extLst>
      <p:ext uri="{BB962C8B-B14F-4D97-AF65-F5344CB8AC3E}">
        <p14:creationId xmlns:p14="http://schemas.microsoft.com/office/powerpoint/2010/main" val="371873467"/>
      </p:ext>
    </p:extLst>
  </p:cSld>
  <p:clrMapOvr>
    <a:masterClrMapping/>
  </p:clrMapOvr>
  <p:transition advTm="15000">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ocuments\НаСайт\Oze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28596" y="285728"/>
            <a:ext cx="8535892" cy="6239616"/>
          </a:xfrm>
        </p:spPr>
        <p:txBody>
          <a:bodyPr>
            <a:normAutofit fontScale="90000"/>
          </a:bodyPr>
          <a:lstStyle/>
          <a:p>
            <a:pPr algn="l"/>
            <a:r>
              <a:rPr lang="en-US" sz="1800" b="1" dirty="0" smtClean="0">
                <a:solidFill>
                  <a:schemeClr val="bg1"/>
                </a:solidFill>
              </a:rPr>
              <a:t>The main IDEA of developing of the Land is creating of Safari Eco-park in and around.</a:t>
            </a:r>
            <a:br>
              <a:rPr lang="en-US" sz="1800" b="1" dirty="0" smtClean="0">
                <a:solidFill>
                  <a:schemeClr val="bg1"/>
                </a:solidFill>
              </a:rPr>
            </a:br>
            <a:r>
              <a:rPr lang="en-US" sz="1800" b="1" dirty="0" smtClean="0">
                <a:solidFill>
                  <a:schemeClr val="bg1"/>
                </a:solidFill>
              </a:rPr>
              <a:t>To save and increase natural advantages of these lands, to create ultimate nature resort. </a:t>
            </a:r>
            <a:r>
              <a:rPr lang="ru-RU" sz="1800" b="1" dirty="0" smtClean="0">
                <a:solidFill>
                  <a:schemeClr val="bg1"/>
                </a:solidFill>
              </a:rPr>
              <a:t/>
            </a:r>
            <a:br>
              <a:rPr lang="ru-RU" sz="1800" b="1" dirty="0" smtClean="0">
                <a:solidFill>
                  <a:schemeClr val="bg1"/>
                </a:solidFill>
              </a:rPr>
            </a:br>
            <a:r>
              <a:rPr lang="ru-RU" sz="1800" b="1" dirty="0" smtClean="0">
                <a:solidFill>
                  <a:schemeClr val="bg1"/>
                </a:solidFill>
              </a:rPr>
              <a:t/>
            </a:r>
            <a:br>
              <a:rPr lang="ru-RU" sz="1800" b="1" dirty="0" smtClean="0">
                <a:solidFill>
                  <a:schemeClr val="bg1"/>
                </a:solidFill>
              </a:rPr>
            </a:br>
            <a:r>
              <a:rPr lang="en-US" sz="1800" b="1" dirty="0" smtClean="0">
                <a:solidFill>
                  <a:schemeClr val="bg1"/>
                </a:solidFill>
              </a:rPr>
              <a:t>What the Eco-park consists of</a:t>
            </a:r>
            <a:r>
              <a:rPr lang="ru-RU" sz="1800" b="1" dirty="0" smtClean="0">
                <a:solidFill>
                  <a:schemeClr val="bg1"/>
                </a:solidFill>
              </a:rPr>
              <a:t>:</a:t>
            </a:r>
            <a:br>
              <a:rPr lang="ru-RU" sz="1800" b="1" dirty="0" smtClean="0">
                <a:solidFill>
                  <a:schemeClr val="bg1"/>
                </a:solidFill>
              </a:rPr>
            </a:br>
            <a:r>
              <a:rPr lang="ru-RU" sz="1800" b="1" dirty="0" smtClean="0">
                <a:solidFill>
                  <a:schemeClr val="bg1"/>
                </a:solidFill>
              </a:rPr>
              <a:t>●</a:t>
            </a:r>
            <a:r>
              <a:rPr lang="ru-RU" sz="1800" dirty="0" smtClean="0">
                <a:solidFill>
                  <a:schemeClr val="bg1"/>
                </a:solidFill>
              </a:rPr>
              <a:t> </a:t>
            </a:r>
            <a:r>
              <a:rPr lang="en-US" sz="1800" dirty="0" smtClean="0">
                <a:solidFill>
                  <a:schemeClr val="bg1"/>
                </a:solidFill>
              </a:rPr>
              <a:t>New 4* resort on the Land</a:t>
            </a:r>
            <a:r>
              <a:rPr lang="ru-RU" sz="1800" dirty="0" smtClean="0">
                <a:solidFill>
                  <a:schemeClr val="bg1"/>
                </a:solidFill>
              </a:rPr>
              <a:t> (4.</a:t>
            </a:r>
            <a:r>
              <a:rPr lang="en-US" sz="1800" dirty="0" smtClean="0">
                <a:solidFill>
                  <a:schemeClr val="bg1"/>
                </a:solidFill>
              </a:rPr>
              <a:t>4</a:t>
            </a:r>
            <a:r>
              <a:rPr lang="ru-RU" sz="1800" dirty="0" smtClean="0">
                <a:solidFill>
                  <a:schemeClr val="bg1"/>
                </a:solidFill>
              </a:rPr>
              <a:t> </a:t>
            </a:r>
            <a:r>
              <a:rPr lang="en-US" sz="1800" dirty="0" smtClean="0">
                <a:solidFill>
                  <a:schemeClr val="bg1"/>
                </a:solidFill>
              </a:rPr>
              <a:t>hectares</a:t>
            </a:r>
            <a:r>
              <a:rPr lang="ru-RU" sz="1800" dirty="0" smtClean="0">
                <a:solidFill>
                  <a:schemeClr val="bg1"/>
                </a:solidFill>
              </a:rPr>
              <a:t>) + 0.</a:t>
            </a:r>
            <a:r>
              <a:rPr lang="en-US" sz="1800" dirty="0" smtClean="0">
                <a:solidFill>
                  <a:schemeClr val="bg1"/>
                </a:solidFill>
              </a:rPr>
              <a:t>7</a:t>
            </a:r>
            <a:r>
              <a:rPr lang="ru-RU" sz="1800" dirty="0" smtClean="0">
                <a:solidFill>
                  <a:schemeClr val="bg1"/>
                </a:solidFill>
              </a:rPr>
              <a:t> </a:t>
            </a:r>
            <a:r>
              <a:rPr lang="en-US" sz="1800" dirty="0" smtClean="0">
                <a:solidFill>
                  <a:schemeClr val="bg1"/>
                </a:solidFill>
              </a:rPr>
              <a:t>hectares</a:t>
            </a:r>
            <a:r>
              <a:rPr lang="ru-RU" sz="1800" dirty="0" smtClean="0">
                <a:solidFill>
                  <a:schemeClr val="bg1"/>
                </a:solidFill>
              </a:rPr>
              <a:t> (</a:t>
            </a:r>
            <a:r>
              <a:rPr lang="en-US" sz="1800" dirty="0" smtClean="0">
                <a:solidFill>
                  <a:schemeClr val="bg1"/>
                </a:solidFill>
              </a:rPr>
              <a:t>between the Land &amp; the “Chaika” base</a:t>
            </a:r>
            <a:r>
              <a:rPr lang="ru-RU" sz="1800" dirty="0" smtClean="0">
                <a:solidFill>
                  <a:schemeClr val="bg1"/>
                </a:solidFill>
              </a:rPr>
              <a:t>),</a:t>
            </a:r>
            <a:br>
              <a:rPr lang="ru-RU" sz="1800" dirty="0" smtClean="0">
                <a:solidFill>
                  <a:schemeClr val="bg1"/>
                </a:solidFill>
              </a:rPr>
            </a:br>
            <a:r>
              <a:rPr lang="ru-RU" sz="1800" b="1" dirty="0" smtClean="0">
                <a:solidFill>
                  <a:schemeClr val="bg1"/>
                </a:solidFill>
              </a:rPr>
              <a:t>●</a:t>
            </a:r>
            <a:r>
              <a:rPr lang="ru-RU" sz="1800" dirty="0" smtClean="0">
                <a:solidFill>
                  <a:schemeClr val="bg1"/>
                </a:solidFill>
              </a:rPr>
              <a:t> </a:t>
            </a:r>
            <a:r>
              <a:rPr lang="en-US" sz="1800" dirty="0" smtClean="0">
                <a:solidFill>
                  <a:schemeClr val="bg1"/>
                </a:solidFill>
              </a:rPr>
              <a:t>The “Chaika” camp</a:t>
            </a:r>
            <a:r>
              <a:rPr lang="ru-RU" sz="1800" dirty="0" smtClean="0">
                <a:solidFill>
                  <a:schemeClr val="bg1"/>
                </a:solidFill>
              </a:rPr>
              <a:t> (</a:t>
            </a:r>
            <a:r>
              <a:rPr lang="en-US" sz="1800" dirty="0" smtClean="0">
                <a:solidFill>
                  <a:schemeClr val="bg1"/>
                </a:solidFill>
              </a:rPr>
              <a:t>budget summer accommodation, open air and sports activities for youngsters</a:t>
            </a:r>
            <a:r>
              <a:rPr lang="ru-RU" sz="1800" dirty="0" smtClean="0">
                <a:solidFill>
                  <a:schemeClr val="bg1"/>
                </a:solidFill>
              </a:rPr>
              <a:t>),</a:t>
            </a:r>
            <a:br>
              <a:rPr lang="ru-RU" sz="1800" dirty="0" smtClean="0">
                <a:solidFill>
                  <a:schemeClr val="bg1"/>
                </a:solidFill>
              </a:rPr>
            </a:br>
            <a:r>
              <a:rPr lang="ru-RU" sz="1800" b="1" dirty="0" smtClean="0">
                <a:solidFill>
                  <a:schemeClr val="bg1"/>
                </a:solidFill>
              </a:rPr>
              <a:t>●</a:t>
            </a:r>
            <a:r>
              <a:rPr lang="ru-RU" sz="1800" dirty="0" smtClean="0">
                <a:solidFill>
                  <a:schemeClr val="bg1"/>
                </a:solidFill>
              </a:rPr>
              <a:t> </a:t>
            </a:r>
            <a:r>
              <a:rPr lang="en-US" sz="1800" dirty="0" smtClean="0">
                <a:solidFill>
                  <a:schemeClr val="bg1"/>
                </a:solidFill>
              </a:rPr>
              <a:t>Thematic eco and folk paths and safari routes </a:t>
            </a:r>
            <a:r>
              <a:rPr lang="ru-RU" sz="1800" dirty="0" smtClean="0">
                <a:solidFill>
                  <a:schemeClr val="bg1"/>
                </a:solidFill>
              </a:rPr>
              <a:t>(</a:t>
            </a:r>
            <a:r>
              <a:rPr lang="en-US" sz="1800" dirty="0" smtClean="0">
                <a:solidFill>
                  <a:schemeClr val="bg1"/>
                </a:solidFill>
              </a:rPr>
              <a:t>forests, fields, lakes, rivers</a:t>
            </a:r>
            <a:r>
              <a:rPr lang="ru-RU" sz="1800" dirty="0" smtClean="0">
                <a:solidFill>
                  <a:schemeClr val="bg1"/>
                </a:solidFill>
              </a:rPr>
              <a:t>),</a:t>
            </a:r>
            <a:br>
              <a:rPr lang="ru-RU" sz="1800" dirty="0" smtClean="0">
                <a:solidFill>
                  <a:schemeClr val="bg1"/>
                </a:solidFill>
              </a:rPr>
            </a:br>
            <a:r>
              <a:rPr lang="ru-RU" sz="1800" b="1" dirty="0" smtClean="0">
                <a:solidFill>
                  <a:schemeClr val="bg1"/>
                </a:solidFill>
              </a:rPr>
              <a:t>●</a:t>
            </a:r>
            <a:r>
              <a:rPr lang="ru-RU" sz="1800" dirty="0" smtClean="0">
                <a:solidFill>
                  <a:schemeClr val="bg1"/>
                </a:solidFill>
              </a:rPr>
              <a:t> </a:t>
            </a:r>
            <a:r>
              <a:rPr lang="en-US" sz="1800" dirty="0" smtClean="0">
                <a:solidFill>
                  <a:schemeClr val="bg1"/>
                </a:solidFill>
              </a:rPr>
              <a:t>Involvement of the surrounding lakes for eco-routes, sports and travel activities</a:t>
            </a:r>
            <a:r>
              <a:rPr lang="ru-RU" sz="1800" dirty="0" smtClean="0">
                <a:solidFill>
                  <a:schemeClr val="bg1"/>
                </a:solidFill>
              </a:rPr>
              <a:t>.</a:t>
            </a:r>
            <a:br>
              <a:rPr lang="ru-RU" sz="1800" dirty="0" smtClean="0">
                <a:solidFill>
                  <a:schemeClr val="bg1"/>
                </a:solidFill>
              </a:rPr>
            </a:br>
            <a:r>
              <a:rPr lang="ru-RU" sz="1800" dirty="0" smtClean="0">
                <a:solidFill>
                  <a:schemeClr val="bg1"/>
                </a:solidFill>
              </a:rPr>
              <a:t> </a:t>
            </a:r>
            <a:br>
              <a:rPr lang="ru-RU" sz="1800" dirty="0" smtClean="0">
                <a:solidFill>
                  <a:schemeClr val="bg1"/>
                </a:solidFill>
              </a:rPr>
            </a:br>
            <a:r>
              <a:rPr lang="en-US" sz="1800" b="1" dirty="0" smtClean="0">
                <a:solidFill>
                  <a:schemeClr val="bg1"/>
                </a:solidFill>
              </a:rPr>
              <a:t>Basic project of the new 4* complex</a:t>
            </a:r>
            <a:r>
              <a:rPr lang="ru-RU" sz="1800" b="1" dirty="0" smtClean="0">
                <a:solidFill>
                  <a:schemeClr val="bg1"/>
                </a:solidFill>
              </a:rPr>
              <a:t>:</a:t>
            </a:r>
            <a:br>
              <a:rPr lang="ru-RU" sz="1800" b="1" dirty="0" smtClean="0">
                <a:solidFill>
                  <a:schemeClr val="bg1"/>
                </a:solidFill>
              </a:rPr>
            </a:br>
            <a:r>
              <a:rPr lang="ru-RU" sz="1800" dirty="0" smtClean="0">
                <a:solidFill>
                  <a:schemeClr val="bg1"/>
                </a:solidFill>
              </a:rPr>
              <a:t>- </a:t>
            </a:r>
            <a:r>
              <a:rPr lang="en-US" sz="1800" dirty="0" smtClean="0">
                <a:solidFill>
                  <a:schemeClr val="bg1"/>
                </a:solidFill>
              </a:rPr>
              <a:t>First class resort </a:t>
            </a:r>
            <a:r>
              <a:rPr lang="ru-RU" sz="1800" dirty="0" smtClean="0">
                <a:solidFill>
                  <a:schemeClr val="bg1"/>
                </a:solidFill>
              </a:rPr>
              <a:t>(3*</a:t>
            </a:r>
            <a:r>
              <a:rPr lang="en-US" sz="1800" dirty="0" smtClean="0">
                <a:solidFill>
                  <a:schemeClr val="bg1"/>
                </a:solidFill>
              </a:rPr>
              <a:t>+</a:t>
            </a:r>
            <a:r>
              <a:rPr lang="ru-RU" sz="1800" dirty="0" smtClean="0">
                <a:solidFill>
                  <a:schemeClr val="bg1"/>
                </a:solidFill>
              </a:rPr>
              <a:t>/4*), </a:t>
            </a:r>
            <a:r>
              <a:rPr lang="en-US" sz="1800" dirty="0" smtClean="0">
                <a:solidFill>
                  <a:schemeClr val="bg1"/>
                </a:solidFill>
              </a:rPr>
              <a:t>implemented in surrounding natural landscapes</a:t>
            </a:r>
            <a:r>
              <a:rPr lang="ru-RU" sz="1800" dirty="0" smtClean="0">
                <a:solidFill>
                  <a:schemeClr val="bg1"/>
                </a:solidFill>
              </a:rPr>
              <a:t>,</a:t>
            </a:r>
            <a:br>
              <a:rPr lang="ru-RU" sz="1800" dirty="0" smtClean="0">
                <a:solidFill>
                  <a:schemeClr val="bg1"/>
                </a:solidFill>
              </a:rPr>
            </a:br>
            <a:r>
              <a:rPr lang="ru-RU" sz="1800" dirty="0" smtClean="0">
                <a:solidFill>
                  <a:schemeClr val="bg1"/>
                </a:solidFill>
              </a:rPr>
              <a:t>- 40 </a:t>
            </a:r>
            <a:r>
              <a:rPr lang="en-US" sz="1800" dirty="0" smtClean="0">
                <a:solidFill>
                  <a:schemeClr val="bg1"/>
                </a:solidFill>
              </a:rPr>
              <a:t>1-2-storey eco cottages with panoramic windows and verandahs, 48 to 120 sq. meters</a:t>
            </a:r>
            <a:r>
              <a:rPr lang="ru-RU" sz="1800" dirty="0" smtClean="0">
                <a:solidFill>
                  <a:schemeClr val="bg1"/>
                </a:solidFill>
              </a:rPr>
              <a:t>,</a:t>
            </a:r>
            <a:br>
              <a:rPr lang="ru-RU" sz="1800" dirty="0" smtClean="0">
                <a:solidFill>
                  <a:schemeClr val="bg1"/>
                </a:solidFill>
              </a:rPr>
            </a:br>
            <a:r>
              <a:rPr lang="ru-RU" sz="1800" dirty="0" smtClean="0">
                <a:solidFill>
                  <a:schemeClr val="bg1"/>
                </a:solidFill>
              </a:rPr>
              <a:t>- </a:t>
            </a:r>
            <a:r>
              <a:rPr lang="en-US" sz="1800" dirty="0" smtClean="0">
                <a:solidFill>
                  <a:schemeClr val="bg1"/>
                </a:solidFill>
              </a:rPr>
              <a:t>2-storey main building with 30 rooms and suites, restaurant</a:t>
            </a:r>
            <a:r>
              <a:rPr lang="ru-RU" sz="1800" dirty="0" smtClean="0">
                <a:solidFill>
                  <a:schemeClr val="bg1"/>
                </a:solidFill>
              </a:rPr>
              <a:t>,</a:t>
            </a:r>
            <a:r>
              <a:rPr lang="en-US" sz="1800" dirty="0" smtClean="0">
                <a:solidFill>
                  <a:schemeClr val="bg1"/>
                </a:solidFill>
              </a:rPr>
              <a:t> business centre, transforming conference hall and class rooms</a:t>
            </a:r>
            <a:r>
              <a:rPr lang="ru-RU" sz="1800" dirty="0" smtClean="0">
                <a:solidFill>
                  <a:schemeClr val="bg1"/>
                </a:solidFill>
              </a:rPr>
              <a:t>, </a:t>
            </a:r>
            <a:r>
              <a:rPr lang="en-US" sz="1800" dirty="0" smtClean="0">
                <a:solidFill>
                  <a:schemeClr val="bg1"/>
                </a:solidFill>
              </a:rPr>
              <a:t/>
            </a:r>
            <a:br>
              <a:rPr lang="en-US" sz="1800" dirty="0" smtClean="0">
                <a:solidFill>
                  <a:schemeClr val="bg1"/>
                </a:solidFill>
              </a:rPr>
            </a:br>
            <a:r>
              <a:rPr lang="en-US" sz="1800" dirty="0" smtClean="0">
                <a:solidFill>
                  <a:schemeClr val="bg1"/>
                </a:solidFill>
              </a:rPr>
              <a:t>- Restaurant and entertaining complex, </a:t>
            </a:r>
            <a:br>
              <a:rPr lang="en-US" sz="1800" dirty="0" smtClean="0">
                <a:solidFill>
                  <a:schemeClr val="bg1"/>
                </a:solidFill>
              </a:rPr>
            </a:br>
            <a:r>
              <a:rPr lang="en-US" sz="1800" dirty="0" smtClean="0">
                <a:solidFill>
                  <a:schemeClr val="bg1"/>
                </a:solidFill>
              </a:rPr>
              <a:t>- Sports complex with swimming pool, playing ground, track, saunas, SPA,</a:t>
            </a:r>
            <a:br>
              <a:rPr lang="en-US" sz="1800" dirty="0" smtClean="0">
                <a:solidFill>
                  <a:schemeClr val="bg1"/>
                </a:solidFill>
              </a:rPr>
            </a:br>
            <a:r>
              <a:rPr lang="en-US" sz="1800" dirty="0" smtClean="0">
                <a:solidFill>
                  <a:schemeClr val="bg1"/>
                </a:solidFill>
              </a:rPr>
              <a:t>- Russian banya wooden houses with direct access to the lake,</a:t>
            </a:r>
            <a:br>
              <a:rPr lang="en-US" sz="1800" dirty="0" smtClean="0">
                <a:solidFill>
                  <a:schemeClr val="bg1"/>
                </a:solidFill>
              </a:rPr>
            </a:br>
            <a:r>
              <a:rPr lang="en-US" sz="1800" dirty="0" smtClean="0">
                <a:solidFill>
                  <a:schemeClr val="bg1"/>
                </a:solidFill>
              </a:rPr>
              <a:t>- Ethno village, household building with laundry, warehouse, boiler house, security and garage</a:t>
            </a:r>
            <a:r>
              <a:rPr lang="ru-RU" sz="1800" dirty="0" smtClean="0">
                <a:solidFill>
                  <a:schemeClr val="bg1"/>
                </a:solidFill>
              </a:rPr>
              <a:t>, </a:t>
            </a:r>
            <a:br>
              <a:rPr lang="ru-RU" sz="1800" dirty="0" smtClean="0">
                <a:solidFill>
                  <a:schemeClr val="bg1"/>
                </a:solidFill>
              </a:rPr>
            </a:br>
            <a:r>
              <a:rPr lang="ru-RU" sz="1800" dirty="0" smtClean="0">
                <a:solidFill>
                  <a:schemeClr val="bg1"/>
                </a:solidFill>
              </a:rPr>
              <a:t>- </a:t>
            </a:r>
            <a:r>
              <a:rPr lang="en-US" sz="1800" dirty="0" smtClean="0">
                <a:solidFill>
                  <a:schemeClr val="bg1"/>
                </a:solidFill>
              </a:rPr>
              <a:t>Extensive equipment for eco-tourism, sports and entertainments.</a:t>
            </a:r>
            <a:br>
              <a:rPr lang="en-US" sz="1800" dirty="0" smtClean="0">
                <a:solidFill>
                  <a:schemeClr val="bg1"/>
                </a:solidFill>
              </a:rPr>
            </a:br>
            <a:r>
              <a:rPr lang="en-US" sz="1800" dirty="0" smtClean="0">
                <a:solidFill>
                  <a:schemeClr val="bg1"/>
                </a:solidFill>
              </a:rPr>
              <a:t>Estimated project cost – 370</a:t>
            </a:r>
            <a:r>
              <a:rPr lang="ru-RU" sz="1800" dirty="0" smtClean="0">
                <a:solidFill>
                  <a:schemeClr val="bg1"/>
                </a:solidFill>
              </a:rPr>
              <a:t> </a:t>
            </a:r>
            <a:r>
              <a:rPr lang="en-US" sz="1800" dirty="0" err="1" smtClean="0">
                <a:solidFill>
                  <a:schemeClr val="bg1"/>
                </a:solidFill>
              </a:rPr>
              <a:t>mln</a:t>
            </a:r>
            <a:r>
              <a:rPr lang="en-US" sz="1800" dirty="0" smtClean="0">
                <a:solidFill>
                  <a:schemeClr val="bg1"/>
                </a:solidFill>
              </a:rPr>
              <a:t>. rubles</a:t>
            </a:r>
            <a:r>
              <a:rPr lang="ru-RU" sz="1800" dirty="0" smtClean="0">
                <a:solidFill>
                  <a:schemeClr val="bg1"/>
                </a:solidFill>
              </a:rPr>
              <a:t> (</a:t>
            </a:r>
            <a:r>
              <a:rPr lang="en-US" sz="1800" dirty="0" smtClean="0">
                <a:solidFill>
                  <a:schemeClr val="bg1"/>
                </a:solidFill>
              </a:rPr>
              <a:t>payback </a:t>
            </a:r>
            <a:r>
              <a:rPr lang="ru-RU" sz="1800" dirty="0" smtClean="0">
                <a:solidFill>
                  <a:schemeClr val="bg1"/>
                </a:solidFill>
              </a:rPr>
              <a:t>~</a:t>
            </a:r>
            <a:r>
              <a:rPr lang="en-US" sz="1800" dirty="0" smtClean="0">
                <a:solidFill>
                  <a:schemeClr val="bg1"/>
                </a:solidFill>
              </a:rPr>
              <a:t>5-6</a:t>
            </a:r>
            <a:r>
              <a:rPr lang="ru-RU" sz="1800" dirty="0" smtClean="0">
                <a:solidFill>
                  <a:schemeClr val="bg1"/>
                </a:solidFill>
              </a:rPr>
              <a:t> </a:t>
            </a:r>
            <a:r>
              <a:rPr lang="en-US" sz="1800" dirty="0" smtClean="0">
                <a:solidFill>
                  <a:schemeClr val="bg1"/>
                </a:solidFill>
              </a:rPr>
              <a:t>years from the start of the construction</a:t>
            </a:r>
            <a:r>
              <a:rPr lang="ru-RU" sz="1800" dirty="0" smtClean="0">
                <a:solidFill>
                  <a:schemeClr val="bg1"/>
                </a:solidFill>
              </a:rPr>
              <a:t>).</a:t>
            </a:r>
            <a:r>
              <a:rPr lang="en-US" sz="1800" dirty="0" smtClean="0">
                <a:solidFill>
                  <a:schemeClr val="bg1"/>
                </a:solidFill>
              </a:rPr>
              <a:t/>
            </a:r>
            <a:br>
              <a:rPr lang="en-US" sz="1800" dirty="0" smtClean="0">
                <a:solidFill>
                  <a:schemeClr val="bg1"/>
                </a:solidFill>
              </a:rPr>
            </a:br>
            <a:r>
              <a:rPr lang="en-US" sz="1800" dirty="0" smtClean="0">
                <a:solidFill>
                  <a:schemeClr val="bg1"/>
                </a:solidFill>
              </a:rPr>
              <a:t>*Very important to know that most of the resorts in Russia including some popular in this area are in fact renovated old USSR camps. We have an excellent advantage to use all the best what modern architecture and technologies can give us today, we can create and make truly outstanding things!</a:t>
            </a:r>
            <a:br>
              <a:rPr lang="en-US" sz="1800" dirty="0" smtClean="0">
                <a:solidFill>
                  <a:schemeClr val="bg1"/>
                </a:solidFill>
              </a:rPr>
            </a:br>
            <a:r>
              <a:rPr lang="en-US" sz="1800" dirty="0" smtClean="0">
                <a:solidFill>
                  <a:schemeClr val="bg1"/>
                </a:solidFill>
              </a:rPr>
              <a:t/>
            </a:r>
            <a:br>
              <a:rPr lang="en-US" sz="1800" dirty="0" smtClean="0">
                <a:solidFill>
                  <a:schemeClr val="bg1"/>
                </a:solidFill>
              </a:rPr>
            </a:br>
            <a:r>
              <a:rPr lang="en-US" sz="1800" b="1" dirty="0" smtClean="0">
                <a:solidFill>
                  <a:schemeClr val="bg1"/>
                </a:solidFill>
              </a:rPr>
              <a:t>We have different excellent OPTIONS for our partners, investors and Foundation sponsors </a:t>
            </a:r>
            <a:br>
              <a:rPr lang="en-US" sz="1800" b="1" dirty="0" smtClean="0">
                <a:solidFill>
                  <a:schemeClr val="bg1"/>
                </a:solidFill>
              </a:rPr>
            </a:br>
            <a:r>
              <a:rPr lang="en-US" sz="1800" b="1" dirty="0" smtClean="0">
                <a:solidFill>
                  <a:schemeClr val="bg1"/>
                </a:solidFill>
              </a:rPr>
              <a:t>to be involved in this excellent project.</a:t>
            </a:r>
            <a:endParaRPr lang="ru-RU" sz="1800" dirty="0">
              <a:solidFill>
                <a:schemeClr val="bg1"/>
              </a:solidFill>
            </a:endParaRPr>
          </a:p>
        </p:txBody>
      </p:sp>
    </p:spTree>
  </p:cSld>
  <p:clrMapOvr>
    <a:masterClrMapping/>
  </p:clrMapOvr>
  <p:transition spd="med" advTm="30000">
    <p:pull dir="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395536" y="5949280"/>
            <a:ext cx="8373616" cy="792088"/>
          </a:xfrm>
        </p:spPr>
        <p:txBody>
          <a:bodyPr>
            <a:normAutofit fontScale="92500"/>
          </a:bodyPr>
          <a:lstStyle/>
          <a:p>
            <a:pPr marL="0" indent="0">
              <a:buNone/>
            </a:pPr>
            <a:r>
              <a:rPr lang="en-US" sz="1200" dirty="0" smtClean="0"/>
              <a:t>The main idea of the resort is constructing of the cottages within trees, with streams and ponds between them according to the actual ground relief. So, actual location of the buildings depends on the real landscape of trees and ground and chosen types of cottages. We consider location of the Hotel building (seagull form on top of the hill), main restaurant-entertainment building and security cottage at the entrance on above plan as best possible. Locations of other cottages-</a:t>
            </a:r>
            <a:r>
              <a:rPr lang="en-US" sz="1200" dirty="0" err="1" smtClean="0"/>
              <a:t>banyas</a:t>
            </a:r>
            <a:r>
              <a:rPr lang="en-US" sz="1200" dirty="0" smtClean="0"/>
              <a:t>-playgrounds can vary. Size of the buildings can vary also depending on a final budget. </a:t>
            </a:r>
            <a:endParaRPr lang="ru-RU" sz="12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601" t="19840" r="13853" b="14347"/>
          <a:stretch/>
        </p:blipFill>
        <p:spPr bwMode="auto">
          <a:xfrm>
            <a:off x="0" y="-27384"/>
            <a:ext cx="9144000" cy="5850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7093586"/>
      </p:ext>
    </p:extLst>
  </p:cSld>
  <p:clrMapOvr>
    <a:masterClrMapping/>
  </p:clrMapOvr>
  <p:transition advTm="15000">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2050" name="Picture 2" descr="C:\Users\User\Documents\Турбаза24\Участок\2024RuslandiaInvestFotoes\House64sqm.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92"/>
          <a:stretch/>
        </p:blipFill>
        <p:spPr bwMode="auto">
          <a:xfrm>
            <a:off x="-17096" y="-7218"/>
            <a:ext cx="3436968" cy="22422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7874" y="188640"/>
            <a:ext cx="2615844" cy="369332"/>
          </a:xfrm>
          <a:prstGeom prst="rect">
            <a:avLst/>
          </a:prstGeom>
          <a:noFill/>
        </p:spPr>
        <p:txBody>
          <a:bodyPr wrap="none" rtlCol="0">
            <a:spAutoFit/>
          </a:bodyPr>
          <a:lstStyle/>
          <a:p>
            <a:r>
              <a:rPr lang="en-US" b="1" dirty="0" smtClean="0">
                <a:solidFill>
                  <a:schemeClr val="bg1"/>
                </a:solidFill>
              </a:rPr>
              <a:t>Superior cottage, 64 sq m</a:t>
            </a:r>
            <a:endParaRPr lang="ru-RU" b="1" dirty="0">
              <a:solidFill>
                <a:schemeClr val="bg1"/>
              </a:solidFill>
            </a:endParaRPr>
          </a:p>
        </p:txBody>
      </p:sp>
      <p:pic>
        <p:nvPicPr>
          <p:cNvPr id="2051" name="Picture 3" descr="C:\Users\User\Documents\Турбаза24\Участок\2024RuslandiaInvestFotoes\House64sqmBedroom.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552905" y="-18350"/>
            <a:ext cx="3251343" cy="22534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User\Documents\Турбаза24\Участок\2024RuslandiaInvestFotoes\House64sqmBallroom.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0110"/>
          <a:stretch/>
        </p:blipFill>
        <p:spPr bwMode="auto">
          <a:xfrm>
            <a:off x="6901939" y="-2"/>
            <a:ext cx="2242061" cy="22350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27776" y="182208"/>
            <a:ext cx="3188180" cy="646331"/>
          </a:xfrm>
          <a:prstGeom prst="rect">
            <a:avLst/>
          </a:prstGeom>
          <a:noFill/>
        </p:spPr>
        <p:txBody>
          <a:bodyPr wrap="none" rtlCol="0">
            <a:spAutoFit/>
          </a:bodyPr>
          <a:lstStyle/>
          <a:p>
            <a:r>
              <a:rPr lang="en-US" b="1" dirty="0" smtClean="0">
                <a:solidFill>
                  <a:schemeClr val="bg1"/>
                </a:solidFill>
              </a:rPr>
              <a:t>Superior cottage, 64 sq m</a:t>
            </a:r>
          </a:p>
          <a:p>
            <a:r>
              <a:rPr lang="en-US" b="1" dirty="0" smtClean="0">
                <a:solidFill>
                  <a:schemeClr val="bg1"/>
                </a:solidFill>
              </a:rPr>
              <a:t>1 of 2 bedrooms (DBL/TWN+2)</a:t>
            </a:r>
            <a:endParaRPr lang="ru-RU" b="1" dirty="0">
              <a:solidFill>
                <a:schemeClr val="bg1"/>
              </a:solidFill>
            </a:endParaRPr>
          </a:p>
        </p:txBody>
      </p:sp>
      <p:sp>
        <p:nvSpPr>
          <p:cNvPr id="6" name="TextBox 5"/>
          <p:cNvSpPr txBox="1"/>
          <p:nvPr/>
        </p:nvSpPr>
        <p:spPr>
          <a:xfrm>
            <a:off x="7019848" y="173174"/>
            <a:ext cx="1855380" cy="646331"/>
          </a:xfrm>
          <a:prstGeom prst="rect">
            <a:avLst/>
          </a:prstGeom>
          <a:noFill/>
        </p:spPr>
        <p:txBody>
          <a:bodyPr wrap="none" rtlCol="0">
            <a:spAutoFit/>
          </a:bodyPr>
          <a:lstStyle/>
          <a:p>
            <a:r>
              <a:rPr lang="en-US" b="1" dirty="0" smtClean="0">
                <a:solidFill>
                  <a:schemeClr val="bg1"/>
                </a:solidFill>
              </a:rPr>
              <a:t>Superior cottage,</a:t>
            </a:r>
          </a:p>
          <a:p>
            <a:r>
              <a:rPr lang="en-US" b="1" dirty="0" smtClean="0">
                <a:solidFill>
                  <a:schemeClr val="bg1"/>
                </a:solidFill>
              </a:rPr>
              <a:t>Ballroom,22 sq m</a:t>
            </a:r>
            <a:endParaRPr lang="ru-RU" b="1" dirty="0">
              <a:solidFill>
                <a:schemeClr val="bg1"/>
              </a:solidFill>
            </a:endParaRPr>
          </a:p>
        </p:txBody>
      </p:sp>
      <p:pic>
        <p:nvPicPr>
          <p:cNvPr id="2053" name="Picture 5" descr="C:\Users\User\Documents\Турбаза24\Участок\2024RuslandiaInvestFotoes\PiersAndChaikaBeach.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8274"/>
          <a:stretch/>
        </p:blipFill>
        <p:spPr bwMode="auto">
          <a:xfrm>
            <a:off x="-1" y="2348879"/>
            <a:ext cx="3419873" cy="20972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User\Documents\Турбаза24\Участок\2024RuslandiaInvestFotoes\PiersAndChaikaBeachChillout.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246" b="4489"/>
          <a:stretch/>
        </p:blipFill>
        <p:spPr bwMode="auto">
          <a:xfrm>
            <a:off x="3563888" y="2349218"/>
            <a:ext cx="3252068" cy="209687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User\Documents\Турбаза24\Участок\2024RuslandiaInvestFotoes\PiersAndChaikaBeachChilloutBar.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488" t="6295" r="23910" b="-2526"/>
          <a:stretch/>
        </p:blipFill>
        <p:spPr bwMode="auto">
          <a:xfrm>
            <a:off x="6901939" y="2349450"/>
            <a:ext cx="2242061" cy="215966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13625" y="4005064"/>
            <a:ext cx="2062231" cy="369332"/>
          </a:xfrm>
          <a:prstGeom prst="rect">
            <a:avLst/>
          </a:prstGeom>
          <a:noFill/>
        </p:spPr>
        <p:txBody>
          <a:bodyPr wrap="none" rtlCol="0">
            <a:spAutoFit/>
          </a:bodyPr>
          <a:lstStyle/>
          <a:p>
            <a:r>
              <a:rPr lang="en-US" b="1" dirty="0" smtClean="0">
                <a:solidFill>
                  <a:schemeClr val="bg1"/>
                </a:solidFill>
              </a:rPr>
              <a:t>Pier and new beach</a:t>
            </a:r>
            <a:endParaRPr lang="ru-RU" b="1" dirty="0">
              <a:solidFill>
                <a:schemeClr val="bg1"/>
              </a:solidFill>
            </a:endParaRPr>
          </a:p>
        </p:txBody>
      </p:sp>
      <p:sp>
        <p:nvSpPr>
          <p:cNvPr id="8" name="TextBox 7"/>
          <p:cNvSpPr txBox="1"/>
          <p:nvPr/>
        </p:nvSpPr>
        <p:spPr>
          <a:xfrm>
            <a:off x="3779910" y="4005064"/>
            <a:ext cx="2477794" cy="369332"/>
          </a:xfrm>
          <a:prstGeom prst="rect">
            <a:avLst/>
          </a:prstGeom>
          <a:noFill/>
        </p:spPr>
        <p:txBody>
          <a:bodyPr wrap="none" rtlCol="0">
            <a:spAutoFit/>
          </a:bodyPr>
          <a:lstStyle/>
          <a:p>
            <a:r>
              <a:rPr lang="en-US" b="1" dirty="0" smtClean="0">
                <a:solidFill>
                  <a:schemeClr val="bg1"/>
                </a:solidFill>
              </a:rPr>
              <a:t>Chill out beach bar zone</a:t>
            </a:r>
            <a:endParaRPr lang="ru-RU" b="1" dirty="0">
              <a:solidFill>
                <a:schemeClr val="bg1"/>
              </a:solidFill>
            </a:endParaRPr>
          </a:p>
        </p:txBody>
      </p:sp>
      <p:sp>
        <p:nvSpPr>
          <p:cNvPr id="9" name="TextBox 8"/>
          <p:cNvSpPr txBox="1"/>
          <p:nvPr/>
        </p:nvSpPr>
        <p:spPr>
          <a:xfrm>
            <a:off x="6987676" y="4005064"/>
            <a:ext cx="1986441" cy="369332"/>
          </a:xfrm>
          <a:prstGeom prst="rect">
            <a:avLst/>
          </a:prstGeom>
          <a:noFill/>
        </p:spPr>
        <p:txBody>
          <a:bodyPr wrap="none" rtlCol="0">
            <a:spAutoFit/>
          </a:bodyPr>
          <a:lstStyle/>
          <a:p>
            <a:r>
              <a:rPr lang="en-US" b="1" dirty="0" smtClean="0">
                <a:solidFill>
                  <a:schemeClr val="bg1"/>
                </a:solidFill>
              </a:rPr>
              <a:t>Summer beach bar</a:t>
            </a:r>
            <a:endParaRPr lang="ru-RU" b="1" dirty="0">
              <a:solidFill>
                <a:schemeClr val="bg1"/>
              </a:solidFill>
            </a:endParaRPr>
          </a:p>
        </p:txBody>
      </p:sp>
      <p:pic>
        <p:nvPicPr>
          <p:cNvPr id="2056" name="Picture 8" descr="C:\Users\User\Documents\Турбаза24\Участок\2024RuslandiaInvestFotoes\MainBuilding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554688"/>
            <a:ext cx="5292080" cy="23275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55965" y="6381328"/>
            <a:ext cx="4400757" cy="369332"/>
          </a:xfrm>
          <a:prstGeom prst="rect">
            <a:avLst/>
          </a:prstGeom>
          <a:noFill/>
        </p:spPr>
        <p:txBody>
          <a:bodyPr wrap="none" rtlCol="0">
            <a:spAutoFit/>
          </a:bodyPr>
          <a:lstStyle/>
          <a:p>
            <a:r>
              <a:rPr lang="en-US" b="1" dirty="0" smtClean="0">
                <a:solidFill>
                  <a:schemeClr val="bg1"/>
                </a:solidFill>
              </a:rPr>
              <a:t>Main restaurant and entertainment building</a:t>
            </a:r>
            <a:endParaRPr lang="ru-RU" b="1" dirty="0">
              <a:solidFill>
                <a:schemeClr val="bg1"/>
              </a:solidFill>
            </a:endParaRPr>
          </a:p>
        </p:txBody>
      </p:sp>
      <p:pic>
        <p:nvPicPr>
          <p:cNvPr id="2057" name="Picture 9" descr="C:\Users\User\Documents\Турбаза24\Участок\2024RuslandiaInvestFotoes\MainBuildingBirdView.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7867" t="18906" r="17976" b="20938"/>
          <a:stretch/>
        </p:blipFill>
        <p:spPr bwMode="auto">
          <a:xfrm>
            <a:off x="5436097" y="4555219"/>
            <a:ext cx="3707903" cy="231674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656669" y="6381328"/>
            <a:ext cx="2662011" cy="369332"/>
          </a:xfrm>
          <a:prstGeom prst="rect">
            <a:avLst/>
          </a:prstGeom>
          <a:noFill/>
        </p:spPr>
        <p:txBody>
          <a:bodyPr wrap="none" rtlCol="0">
            <a:spAutoFit/>
          </a:bodyPr>
          <a:lstStyle/>
          <a:p>
            <a:r>
              <a:rPr lang="en-US" b="1" dirty="0" smtClean="0">
                <a:solidFill>
                  <a:schemeClr val="bg1"/>
                </a:solidFill>
              </a:rPr>
              <a:t>Main restaurant bird view</a:t>
            </a:r>
            <a:endParaRPr lang="ru-RU" b="1" dirty="0">
              <a:solidFill>
                <a:schemeClr val="bg1"/>
              </a:solidFill>
            </a:endParaRPr>
          </a:p>
        </p:txBody>
      </p:sp>
    </p:spTree>
    <p:extLst>
      <p:ext uri="{BB962C8B-B14F-4D97-AF65-F5344CB8AC3E}">
        <p14:creationId xmlns:p14="http://schemas.microsoft.com/office/powerpoint/2010/main" val="1289501448"/>
      </p:ext>
    </p:extLst>
  </p:cSld>
  <p:clrMapOvr>
    <a:masterClrMapping/>
  </p:clrMapOvr>
  <p:transition advTm="15000">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4" name="AutoShape 2" descr="https://optim.tildacdn.com/tild3464-3333-4962-a338-663864363430/-/format/webp/GRAY.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078" name="Picture 6" descr="C:\Users\User\Documents\Турбаза24\Участок\2024RuslandiaInvestFotoes\House36-42sqm.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737869" y="2276872"/>
            <a:ext cx="2421807" cy="2484172"/>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User\Documents\Турбаза24\Участок\2024RuslandiaInvestFotoes\House36-48sqm.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511"/>
          <a:stretch/>
        </p:blipFill>
        <p:spPr bwMode="auto">
          <a:xfrm>
            <a:off x="-2776" y="2276872"/>
            <a:ext cx="3657932" cy="248417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User\Documents\Турбаза24\Участок\2024RuslandiaInvestFotoes\House42-48sq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78" y="-1168"/>
            <a:ext cx="3340859" cy="2200131"/>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User\Documents\Турбаза24\Участок\2024RuslandiaInvestFotoes\House42isq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96672" y="4504"/>
            <a:ext cx="2759504" cy="2204864"/>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C:\Users\User\Documents\Турбаза24\Участок\2024RuslandiaInvestFotoes\House48sqm.jpg"/>
          <p:cNvPicPr>
            <a:picLocks noChangeAspect="1" noChangeArrowheads="1"/>
          </p:cNvPicPr>
          <p:nvPr/>
        </p:nvPicPr>
        <p:blipFill rotWithShape="1">
          <a:blip r:embed="rId7">
            <a:extLst>
              <a:ext uri="{28A0092B-C50C-407E-A947-70E740481C1C}">
                <a14:useLocalDpi xmlns:a14="http://schemas.microsoft.com/office/drawing/2010/main" val="0"/>
              </a:ext>
            </a:extLst>
          </a:blip>
          <a:srcRect l="15637"/>
          <a:stretch/>
        </p:blipFill>
        <p:spPr bwMode="auto">
          <a:xfrm>
            <a:off x="6252397" y="5901"/>
            <a:ext cx="2900673" cy="219306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C:\Users\User\Documents\Турбаза24\Участок\2024RuslandiaInvestFotoes\Glamping.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689" t="23550" r="16494"/>
          <a:stretch/>
        </p:blipFill>
        <p:spPr bwMode="auto">
          <a:xfrm>
            <a:off x="6252397" y="4833256"/>
            <a:ext cx="2900673" cy="2036562"/>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User\Documents\Турбаза24\Участок\2024RuslandiaInvestFotoes\House24sqmZaimka.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968" t="6381" r="6217"/>
          <a:stretch/>
        </p:blipFill>
        <p:spPr bwMode="auto">
          <a:xfrm>
            <a:off x="-27489" y="4833256"/>
            <a:ext cx="3665134" cy="20365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User\Documents\Турбаза24\Участок\2024RuslandiaInvestFotoes\House72sqm.jpg"/>
          <p:cNvPicPr>
            <a:picLocks noChangeAspect="1" noChangeArrowheads="1"/>
          </p:cNvPicPr>
          <p:nvPr/>
        </p:nvPicPr>
        <p:blipFill rotWithShape="1">
          <a:blip r:embed="rId10">
            <a:extLst>
              <a:ext uri="{28A0092B-C50C-407E-A947-70E740481C1C}">
                <a14:useLocalDpi xmlns:a14="http://schemas.microsoft.com/office/drawing/2010/main" val="0"/>
              </a:ext>
            </a:extLst>
          </a:blip>
          <a:srcRect r="4859"/>
          <a:stretch/>
        </p:blipFill>
        <p:spPr bwMode="auto">
          <a:xfrm>
            <a:off x="6252397" y="2285352"/>
            <a:ext cx="2900673" cy="247569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Users\User\Documents\Турбаза24\Участок\2024RuslandiaInvestFotoes\House48sqm.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56712" y="4826970"/>
            <a:ext cx="2399464" cy="10379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672844" y="5797564"/>
            <a:ext cx="2483332" cy="1077218"/>
          </a:xfrm>
          <a:prstGeom prst="rect">
            <a:avLst/>
          </a:prstGeom>
          <a:noFill/>
        </p:spPr>
        <p:txBody>
          <a:bodyPr wrap="square" rtlCol="0">
            <a:spAutoFit/>
          </a:bodyPr>
          <a:lstStyle/>
          <a:p>
            <a:endParaRPr lang="en-US" sz="800" dirty="0" smtClean="0"/>
          </a:p>
          <a:p>
            <a:pPr algn="ctr"/>
            <a:r>
              <a:rPr lang="en-US" sz="1400" i="1" dirty="0" smtClean="0">
                <a:solidFill>
                  <a:schemeClr val="tx2"/>
                </a:solidFill>
              </a:rPr>
              <a:t>Few areas in the resort with</a:t>
            </a:r>
          </a:p>
          <a:p>
            <a:pPr algn="ctr"/>
            <a:r>
              <a:rPr lang="en-US" sz="1400" i="1" dirty="0" smtClean="0">
                <a:solidFill>
                  <a:schemeClr val="tx2"/>
                </a:solidFill>
              </a:rPr>
              <a:t>different style houses in each.</a:t>
            </a:r>
          </a:p>
          <a:p>
            <a:pPr algn="ctr"/>
            <a:r>
              <a:rPr lang="en-US" sz="1400" i="1" dirty="0" smtClean="0">
                <a:solidFill>
                  <a:schemeClr val="tx2"/>
                </a:solidFill>
              </a:rPr>
              <a:t>Here are preferred examples </a:t>
            </a:r>
          </a:p>
          <a:p>
            <a:pPr algn="ctr"/>
            <a:r>
              <a:rPr lang="en-US" sz="1400" i="1" dirty="0" smtClean="0">
                <a:solidFill>
                  <a:schemeClr val="tx2"/>
                </a:solidFill>
              </a:rPr>
              <a:t>to imagine or to choose.</a:t>
            </a:r>
            <a:endParaRPr lang="ru-RU" sz="1400" i="1" dirty="0">
              <a:solidFill>
                <a:schemeClr val="tx2"/>
              </a:solidFill>
            </a:endParaRPr>
          </a:p>
        </p:txBody>
      </p:sp>
      <p:sp>
        <p:nvSpPr>
          <p:cNvPr id="19" name="TextBox 18"/>
          <p:cNvSpPr txBox="1"/>
          <p:nvPr/>
        </p:nvSpPr>
        <p:spPr>
          <a:xfrm>
            <a:off x="179512" y="1575407"/>
            <a:ext cx="3051605" cy="369332"/>
          </a:xfrm>
          <a:prstGeom prst="rect">
            <a:avLst/>
          </a:prstGeom>
          <a:noFill/>
        </p:spPr>
        <p:txBody>
          <a:bodyPr wrap="none" rtlCol="0">
            <a:spAutoFit/>
          </a:bodyPr>
          <a:lstStyle/>
          <a:p>
            <a:r>
              <a:rPr lang="en-US" b="1" dirty="0" smtClean="0">
                <a:solidFill>
                  <a:schemeClr val="bg1"/>
                </a:solidFill>
              </a:rPr>
              <a:t>Standard cottage, 42/54 sq m </a:t>
            </a:r>
            <a:endParaRPr lang="ru-RU" b="1" dirty="0">
              <a:solidFill>
                <a:schemeClr val="bg1"/>
              </a:solidFill>
            </a:endParaRPr>
          </a:p>
        </p:txBody>
      </p:sp>
      <p:sp>
        <p:nvSpPr>
          <p:cNvPr id="20" name="TextBox 19"/>
          <p:cNvSpPr txBox="1"/>
          <p:nvPr/>
        </p:nvSpPr>
        <p:spPr>
          <a:xfrm>
            <a:off x="3491880" y="1590213"/>
            <a:ext cx="2732928" cy="369332"/>
          </a:xfrm>
          <a:prstGeom prst="rect">
            <a:avLst/>
          </a:prstGeom>
          <a:noFill/>
        </p:spPr>
        <p:txBody>
          <a:bodyPr wrap="none" rtlCol="0">
            <a:spAutoFit/>
          </a:bodyPr>
          <a:lstStyle/>
          <a:p>
            <a:r>
              <a:rPr lang="en-US" b="1" dirty="0" smtClean="0">
                <a:solidFill>
                  <a:schemeClr val="bg1"/>
                </a:solidFill>
              </a:rPr>
              <a:t>Standard A-frame, 58 sq m</a:t>
            </a:r>
            <a:endParaRPr lang="ru-RU" b="1" dirty="0">
              <a:solidFill>
                <a:schemeClr val="bg1"/>
              </a:solidFill>
            </a:endParaRPr>
          </a:p>
        </p:txBody>
      </p:sp>
      <p:sp>
        <p:nvSpPr>
          <p:cNvPr id="21" name="TextBox 20"/>
          <p:cNvSpPr txBox="1"/>
          <p:nvPr/>
        </p:nvSpPr>
        <p:spPr>
          <a:xfrm>
            <a:off x="6457324" y="1590213"/>
            <a:ext cx="2291140" cy="369332"/>
          </a:xfrm>
          <a:prstGeom prst="rect">
            <a:avLst/>
          </a:prstGeom>
          <a:noFill/>
        </p:spPr>
        <p:txBody>
          <a:bodyPr wrap="none" rtlCol="0">
            <a:spAutoFit/>
          </a:bodyPr>
          <a:lstStyle/>
          <a:p>
            <a:r>
              <a:rPr lang="en-US" b="1" dirty="0" smtClean="0">
                <a:solidFill>
                  <a:schemeClr val="bg1"/>
                </a:solidFill>
              </a:rPr>
              <a:t>Family house, 84 sq m</a:t>
            </a:r>
            <a:endParaRPr lang="ru-RU" b="1" dirty="0">
              <a:solidFill>
                <a:schemeClr val="bg1"/>
              </a:solidFill>
            </a:endParaRPr>
          </a:p>
        </p:txBody>
      </p:sp>
      <p:sp>
        <p:nvSpPr>
          <p:cNvPr id="22" name="TextBox 21"/>
          <p:cNvSpPr txBox="1"/>
          <p:nvPr/>
        </p:nvSpPr>
        <p:spPr>
          <a:xfrm>
            <a:off x="3801103" y="2348880"/>
            <a:ext cx="2047933" cy="369332"/>
          </a:xfrm>
          <a:prstGeom prst="rect">
            <a:avLst/>
          </a:prstGeom>
          <a:noFill/>
        </p:spPr>
        <p:txBody>
          <a:bodyPr wrap="none" rtlCol="0">
            <a:spAutoFit/>
          </a:bodyPr>
          <a:lstStyle/>
          <a:p>
            <a:r>
              <a:rPr lang="en-US" b="1" dirty="0" smtClean="0">
                <a:solidFill>
                  <a:schemeClr val="bg1"/>
                </a:solidFill>
              </a:rPr>
              <a:t>Skyscraper, 36 sq m</a:t>
            </a:r>
            <a:endParaRPr lang="ru-RU" b="1" dirty="0">
              <a:solidFill>
                <a:schemeClr val="bg1"/>
              </a:solidFill>
            </a:endParaRPr>
          </a:p>
        </p:txBody>
      </p:sp>
      <p:sp>
        <p:nvSpPr>
          <p:cNvPr id="23" name="TextBox 22"/>
          <p:cNvSpPr txBox="1"/>
          <p:nvPr/>
        </p:nvSpPr>
        <p:spPr>
          <a:xfrm>
            <a:off x="643953" y="4293096"/>
            <a:ext cx="2875531" cy="369332"/>
          </a:xfrm>
          <a:prstGeom prst="rect">
            <a:avLst/>
          </a:prstGeom>
          <a:noFill/>
        </p:spPr>
        <p:txBody>
          <a:bodyPr wrap="none" rtlCol="0">
            <a:spAutoFit/>
          </a:bodyPr>
          <a:lstStyle/>
          <a:p>
            <a:r>
              <a:rPr lang="en-US" b="1" dirty="0" smtClean="0">
                <a:solidFill>
                  <a:schemeClr val="tx2"/>
                </a:solidFill>
              </a:rPr>
              <a:t>Modern cottage, 36-48 sq m</a:t>
            </a:r>
            <a:endParaRPr lang="ru-RU" b="1" dirty="0">
              <a:solidFill>
                <a:schemeClr val="tx2"/>
              </a:solidFill>
            </a:endParaRPr>
          </a:p>
        </p:txBody>
      </p:sp>
      <p:sp>
        <p:nvSpPr>
          <p:cNvPr id="24" name="TextBox 23"/>
          <p:cNvSpPr txBox="1"/>
          <p:nvPr/>
        </p:nvSpPr>
        <p:spPr>
          <a:xfrm>
            <a:off x="6372200" y="2348880"/>
            <a:ext cx="1457450" cy="369332"/>
          </a:xfrm>
          <a:prstGeom prst="rect">
            <a:avLst/>
          </a:prstGeom>
          <a:noFill/>
        </p:spPr>
        <p:txBody>
          <a:bodyPr wrap="none" rtlCol="0">
            <a:spAutoFit/>
          </a:bodyPr>
          <a:lstStyle/>
          <a:p>
            <a:r>
              <a:rPr lang="en-US" b="1" dirty="0" smtClean="0">
                <a:solidFill>
                  <a:schemeClr val="bg1"/>
                </a:solidFill>
              </a:rPr>
              <a:t>Villa, 72 sq m</a:t>
            </a:r>
            <a:endParaRPr lang="ru-RU" b="1" dirty="0">
              <a:solidFill>
                <a:schemeClr val="bg1"/>
              </a:solidFill>
            </a:endParaRPr>
          </a:p>
        </p:txBody>
      </p:sp>
      <p:sp>
        <p:nvSpPr>
          <p:cNvPr id="26" name="TextBox 25"/>
          <p:cNvSpPr txBox="1"/>
          <p:nvPr/>
        </p:nvSpPr>
        <p:spPr>
          <a:xfrm>
            <a:off x="6252397" y="6165304"/>
            <a:ext cx="3033010" cy="584775"/>
          </a:xfrm>
          <a:prstGeom prst="rect">
            <a:avLst/>
          </a:prstGeom>
          <a:noFill/>
        </p:spPr>
        <p:txBody>
          <a:bodyPr wrap="none" rtlCol="0">
            <a:spAutoFit/>
          </a:bodyPr>
          <a:lstStyle/>
          <a:p>
            <a:r>
              <a:rPr lang="en-US" b="1" dirty="0" smtClean="0">
                <a:solidFill>
                  <a:schemeClr val="bg1"/>
                </a:solidFill>
              </a:rPr>
              <a:t>Budget glamp, tents 24 sq m</a:t>
            </a:r>
          </a:p>
          <a:p>
            <a:r>
              <a:rPr lang="en-US" sz="1400" b="1" dirty="0" smtClean="0">
                <a:solidFill>
                  <a:schemeClr val="bg1"/>
                </a:solidFill>
              </a:rPr>
              <a:t>(Bio WC &amp; fireplace inside on option)</a:t>
            </a:r>
            <a:endParaRPr lang="ru-RU" sz="1400" b="1" dirty="0">
              <a:solidFill>
                <a:schemeClr val="bg1"/>
              </a:solidFill>
            </a:endParaRPr>
          </a:p>
        </p:txBody>
      </p:sp>
      <p:sp>
        <p:nvSpPr>
          <p:cNvPr id="27" name="TextBox 26"/>
          <p:cNvSpPr txBox="1"/>
          <p:nvPr/>
        </p:nvSpPr>
        <p:spPr>
          <a:xfrm>
            <a:off x="122723" y="6167045"/>
            <a:ext cx="3566489" cy="646331"/>
          </a:xfrm>
          <a:prstGeom prst="rect">
            <a:avLst/>
          </a:prstGeom>
          <a:noFill/>
        </p:spPr>
        <p:txBody>
          <a:bodyPr wrap="none" rtlCol="0">
            <a:spAutoFit/>
          </a:bodyPr>
          <a:lstStyle/>
          <a:p>
            <a:r>
              <a:rPr lang="en-US" b="1" dirty="0" smtClean="0">
                <a:solidFill>
                  <a:schemeClr val="bg1"/>
                </a:solidFill>
              </a:rPr>
              <a:t>Example of a living area (‘Zaimka’) </a:t>
            </a:r>
          </a:p>
          <a:p>
            <a:r>
              <a:rPr lang="en-US" b="1" dirty="0" smtClean="0">
                <a:solidFill>
                  <a:schemeClr val="bg1"/>
                </a:solidFill>
              </a:rPr>
              <a:t>Mini-houses, 24 sq m</a:t>
            </a:r>
            <a:endParaRPr lang="ru-RU" b="1" dirty="0">
              <a:solidFill>
                <a:schemeClr val="bg1"/>
              </a:solidFill>
            </a:endParaRPr>
          </a:p>
        </p:txBody>
      </p:sp>
      <p:sp>
        <p:nvSpPr>
          <p:cNvPr id="28" name="TextBox 27"/>
          <p:cNvSpPr txBox="1"/>
          <p:nvPr/>
        </p:nvSpPr>
        <p:spPr>
          <a:xfrm>
            <a:off x="3707904" y="4836617"/>
            <a:ext cx="2639569" cy="584775"/>
          </a:xfrm>
          <a:prstGeom prst="rect">
            <a:avLst/>
          </a:prstGeom>
          <a:noFill/>
        </p:spPr>
        <p:txBody>
          <a:bodyPr wrap="none" rtlCol="0">
            <a:spAutoFit/>
          </a:bodyPr>
          <a:lstStyle/>
          <a:p>
            <a:r>
              <a:rPr lang="en-US" sz="1600" b="1" dirty="0" smtClean="0">
                <a:solidFill>
                  <a:schemeClr val="bg1"/>
                </a:solidFill>
              </a:rPr>
              <a:t>Standard cottage, 420 </a:t>
            </a:r>
            <a:r>
              <a:rPr lang="en-US" sz="1600" b="1" dirty="0" err="1" smtClean="0">
                <a:solidFill>
                  <a:schemeClr val="bg1"/>
                </a:solidFill>
              </a:rPr>
              <a:t>sq.m</a:t>
            </a:r>
            <a:r>
              <a:rPr lang="en-US" sz="1600" b="1" dirty="0" smtClean="0">
                <a:solidFill>
                  <a:schemeClr val="bg1"/>
                </a:solidFill>
              </a:rPr>
              <a:t> </a:t>
            </a:r>
          </a:p>
          <a:p>
            <a:endParaRPr lang="ru-RU" sz="1600" b="1" dirty="0">
              <a:solidFill>
                <a:schemeClr val="bg1"/>
              </a:solidFill>
            </a:endParaRPr>
          </a:p>
        </p:txBody>
      </p:sp>
    </p:spTree>
    <p:extLst>
      <p:ext uri="{BB962C8B-B14F-4D97-AF65-F5344CB8AC3E}">
        <p14:creationId xmlns:p14="http://schemas.microsoft.com/office/powerpoint/2010/main" val="2871470031"/>
      </p:ext>
    </p:extLst>
  </p:cSld>
  <p:clrMapOvr>
    <a:masterClrMapping/>
  </p:clrMapOvr>
  <p:transition advTm="15000">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РАБОТА\БФэкопарк\ТбЧайка\9\DJI_0070doc.jpg"/>
          <p:cNvPicPr>
            <a:picLocks noChangeAspect="1" noChangeArrowheads="1"/>
          </p:cNvPicPr>
          <p:nvPr/>
        </p:nvPicPr>
        <p:blipFill>
          <a:blip r:embed="rId2"/>
          <a:srcRect/>
          <a:stretch>
            <a:fillRect/>
          </a:stretch>
        </p:blipFill>
        <p:spPr bwMode="auto">
          <a:xfrm>
            <a:off x="-304800" y="-228600"/>
            <a:ext cx="9753600" cy="7315200"/>
          </a:xfrm>
          <a:prstGeom prst="rect">
            <a:avLst/>
          </a:prstGeom>
          <a:noFill/>
        </p:spPr>
      </p:pic>
    </p:spTree>
  </p:cSld>
  <p:clrMapOvr>
    <a:masterClrMapping/>
  </p:clrMapOvr>
  <p:transition advTm="15000">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098" name="Picture 2" descr="C:\Users\User\Documents\Турбаза24\Участок\2024RuslandiaInvestFotoes\House90sqm.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60" t="1327" r="51"/>
          <a:stretch/>
        </p:blipFill>
        <p:spPr bwMode="auto">
          <a:xfrm>
            <a:off x="5761104" y="3462749"/>
            <a:ext cx="3382896" cy="340437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User\Documents\Турбаза24\Участок\2024RuslandiaInvestFotoes\House80sq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624"/>
          <a:stretch/>
        </p:blipFill>
        <p:spPr bwMode="auto">
          <a:xfrm>
            <a:off x="-23354" y="5161383"/>
            <a:ext cx="2075074" cy="170574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User\Documents\Турбаза24\Участок\2024RuslandiaInvestFotoes\HouseAf56sq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8" y="0"/>
            <a:ext cx="3928956" cy="3356992"/>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User\Documents\Турбаза24\Участок\2024RuslandiaInvestFotoes\House36sqmChaik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466" b="5145"/>
          <a:stretch/>
        </p:blipFill>
        <p:spPr bwMode="auto">
          <a:xfrm>
            <a:off x="-9110" y="3449122"/>
            <a:ext cx="2062402" cy="16080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9826" t="29457" r="25000" b="26977"/>
          <a:stretch/>
        </p:blipFill>
        <p:spPr bwMode="auto">
          <a:xfrm>
            <a:off x="2123728" y="5161383"/>
            <a:ext cx="3587270" cy="1713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136824" y="116632"/>
            <a:ext cx="3316485" cy="369332"/>
          </a:xfrm>
          <a:prstGeom prst="rect">
            <a:avLst/>
          </a:prstGeom>
          <a:noFill/>
        </p:spPr>
        <p:txBody>
          <a:bodyPr wrap="none" rtlCol="0">
            <a:spAutoFit/>
          </a:bodyPr>
          <a:lstStyle/>
          <a:p>
            <a:r>
              <a:rPr lang="en-US" b="1" dirty="0" smtClean="0">
                <a:solidFill>
                  <a:schemeClr val="bg1"/>
                </a:solidFill>
              </a:rPr>
              <a:t>Hi-tech A-frame cottage, 74 sq m</a:t>
            </a:r>
            <a:endParaRPr lang="ru-RU" b="1" dirty="0">
              <a:solidFill>
                <a:schemeClr val="bg1"/>
              </a:solidFill>
            </a:endParaRPr>
          </a:p>
        </p:txBody>
      </p:sp>
      <p:pic>
        <p:nvPicPr>
          <p:cNvPr id="4105" name="Picture 9" descr="C:\Users\User\Documents\Турбаза24\Участок\2024RuslandiaInvestFotoes\HouseVilla96sqm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56824" y="-34458"/>
            <a:ext cx="5087176" cy="33914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3421" y="3636313"/>
            <a:ext cx="1906291" cy="584775"/>
          </a:xfrm>
          <a:prstGeom prst="rect">
            <a:avLst/>
          </a:prstGeom>
          <a:noFill/>
        </p:spPr>
        <p:txBody>
          <a:bodyPr wrap="none" rtlCol="0">
            <a:spAutoFit/>
          </a:bodyPr>
          <a:lstStyle/>
          <a:p>
            <a:r>
              <a:rPr lang="en-US" sz="1600" b="1" dirty="0" smtClean="0">
                <a:solidFill>
                  <a:schemeClr val="bg1"/>
                </a:solidFill>
              </a:rPr>
              <a:t>Cheap type, 36 sq m</a:t>
            </a:r>
          </a:p>
          <a:p>
            <a:r>
              <a:rPr lang="en-US" sz="1600" b="1" dirty="0" smtClean="0">
                <a:solidFill>
                  <a:schemeClr val="bg1"/>
                </a:solidFill>
              </a:rPr>
              <a:t>For Chaika camp</a:t>
            </a:r>
          </a:p>
        </p:txBody>
      </p:sp>
      <p:sp>
        <p:nvSpPr>
          <p:cNvPr id="16" name="TextBox 15"/>
          <p:cNvSpPr txBox="1"/>
          <p:nvPr/>
        </p:nvSpPr>
        <p:spPr>
          <a:xfrm>
            <a:off x="4355976" y="2564904"/>
            <a:ext cx="3070199" cy="646331"/>
          </a:xfrm>
          <a:prstGeom prst="rect">
            <a:avLst/>
          </a:prstGeom>
          <a:noFill/>
        </p:spPr>
        <p:txBody>
          <a:bodyPr wrap="none" rtlCol="0">
            <a:spAutoFit/>
          </a:bodyPr>
          <a:lstStyle/>
          <a:p>
            <a:r>
              <a:rPr lang="en-US" b="1" dirty="0" smtClean="0">
                <a:solidFill>
                  <a:schemeClr val="bg1"/>
                </a:solidFill>
              </a:rPr>
              <a:t>FaZenda Villa, 96/190 sq m</a:t>
            </a:r>
          </a:p>
          <a:p>
            <a:r>
              <a:rPr lang="en-US" b="1" dirty="0" smtClean="0">
                <a:solidFill>
                  <a:schemeClr val="bg1"/>
                </a:solidFill>
              </a:rPr>
              <a:t>(</a:t>
            </a:r>
            <a:r>
              <a:rPr lang="en-US" b="1" dirty="0">
                <a:solidFill>
                  <a:schemeClr val="bg1"/>
                </a:solidFill>
              </a:rPr>
              <a:t>Café &amp; </a:t>
            </a:r>
            <a:r>
              <a:rPr lang="en-US" b="1" dirty="0" smtClean="0">
                <a:solidFill>
                  <a:schemeClr val="bg1"/>
                </a:solidFill>
              </a:rPr>
              <a:t>ground floor kitchen) </a:t>
            </a:r>
            <a:endParaRPr lang="ru-RU" b="1" dirty="0">
              <a:solidFill>
                <a:schemeClr val="bg1"/>
              </a:solidFill>
            </a:endParaRPr>
          </a:p>
        </p:txBody>
      </p:sp>
      <p:pic>
        <p:nvPicPr>
          <p:cNvPr id="4106" name="Picture 10" descr="C:\Users\User\Documents\Турбаза24\Участок\2024RuslandiaInvestFotoes\House84Modernsqm.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145" t="25812" b="4594"/>
          <a:stretch/>
        </p:blipFill>
        <p:spPr bwMode="auto">
          <a:xfrm>
            <a:off x="2123728" y="3449122"/>
            <a:ext cx="3587270" cy="160804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555776" y="3636313"/>
            <a:ext cx="2742546" cy="338554"/>
          </a:xfrm>
          <a:prstGeom prst="rect">
            <a:avLst/>
          </a:prstGeom>
          <a:noFill/>
        </p:spPr>
        <p:txBody>
          <a:bodyPr wrap="none" rtlCol="0">
            <a:spAutoFit/>
          </a:bodyPr>
          <a:lstStyle/>
          <a:p>
            <a:r>
              <a:rPr lang="en-US" sz="1600" b="1" dirty="0" smtClean="0">
                <a:solidFill>
                  <a:schemeClr val="bg1"/>
                </a:solidFill>
              </a:rPr>
              <a:t>Hi-tech Open cottage, 76 sq m</a:t>
            </a:r>
          </a:p>
        </p:txBody>
      </p:sp>
      <p:sp>
        <p:nvSpPr>
          <p:cNvPr id="19" name="TextBox 18"/>
          <p:cNvSpPr txBox="1"/>
          <p:nvPr/>
        </p:nvSpPr>
        <p:spPr>
          <a:xfrm>
            <a:off x="6505088" y="3645024"/>
            <a:ext cx="1883336" cy="338554"/>
          </a:xfrm>
          <a:prstGeom prst="rect">
            <a:avLst/>
          </a:prstGeom>
          <a:noFill/>
        </p:spPr>
        <p:txBody>
          <a:bodyPr wrap="none" rtlCol="0">
            <a:spAutoFit/>
          </a:bodyPr>
          <a:lstStyle/>
          <a:p>
            <a:r>
              <a:rPr lang="en-US" sz="1600" b="1" dirty="0" smtClean="0">
                <a:solidFill>
                  <a:schemeClr val="bg1"/>
                </a:solidFill>
              </a:rPr>
              <a:t>Tower Villa, 90 sq m</a:t>
            </a:r>
          </a:p>
        </p:txBody>
      </p:sp>
      <p:sp>
        <p:nvSpPr>
          <p:cNvPr id="20" name="TextBox 19"/>
          <p:cNvSpPr txBox="1"/>
          <p:nvPr/>
        </p:nvSpPr>
        <p:spPr>
          <a:xfrm>
            <a:off x="2811012" y="5157192"/>
            <a:ext cx="2265044" cy="584775"/>
          </a:xfrm>
          <a:prstGeom prst="rect">
            <a:avLst/>
          </a:prstGeom>
          <a:noFill/>
        </p:spPr>
        <p:txBody>
          <a:bodyPr wrap="none" rtlCol="0">
            <a:spAutoFit/>
          </a:bodyPr>
          <a:lstStyle/>
          <a:p>
            <a:r>
              <a:rPr lang="en-US" sz="1600" b="1" dirty="0" smtClean="0">
                <a:solidFill>
                  <a:schemeClr val="bg1"/>
                </a:solidFill>
              </a:rPr>
              <a:t>Russian Banya, 30 sq m</a:t>
            </a:r>
            <a:endParaRPr lang="en-US" sz="1600" b="1" dirty="0">
              <a:solidFill>
                <a:schemeClr val="bg1"/>
              </a:solidFill>
            </a:endParaRPr>
          </a:p>
          <a:p>
            <a:r>
              <a:rPr lang="en-US" sz="1600" b="1" dirty="0" smtClean="0">
                <a:solidFill>
                  <a:schemeClr val="bg1"/>
                </a:solidFill>
              </a:rPr>
              <a:t>(all with Barbeque zone)</a:t>
            </a:r>
          </a:p>
        </p:txBody>
      </p:sp>
      <p:sp>
        <p:nvSpPr>
          <p:cNvPr id="21" name="TextBox 20"/>
          <p:cNvSpPr txBox="1"/>
          <p:nvPr/>
        </p:nvSpPr>
        <p:spPr>
          <a:xfrm>
            <a:off x="-36512" y="5157192"/>
            <a:ext cx="2159053" cy="338554"/>
          </a:xfrm>
          <a:prstGeom prst="rect">
            <a:avLst/>
          </a:prstGeom>
          <a:noFill/>
        </p:spPr>
        <p:txBody>
          <a:bodyPr wrap="none" rtlCol="0">
            <a:spAutoFit/>
          </a:bodyPr>
          <a:lstStyle/>
          <a:p>
            <a:r>
              <a:rPr lang="en-US" sz="1600" b="1" dirty="0" smtClean="0">
                <a:solidFill>
                  <a:schemeClr val="bg1"/>
                </a:solidFill>
              </a:rPr>
              <a:t>2storey House, 98 sq m</a:t>
            </a:r>
          </a:p>
        </p:txBody>
      </p:sp>
    </p:spTree>
    <p:extLst>
      <p:ext uri="{BB962C8B-B14F-4D97-AF65-F5344CB8AC3E}">
        <p14:creationId xmlns:p14="http://schemas.microsoft.com/office/powerpoint/2010/main" val="5615242"/>
      </p:ext>
    </p:extLst>
  </p:cSld>
  <p:clrMapOvr>
    <a:masterClrMapping/>
  </p:clrMapOvr>
  <p:transition advTm="15000">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ocuments\НаСайт\Territory1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270" t="12640" r="18152" b="24575"/>
          <a:stretch/>
        </p:blipFill>
        <p:spPr bwMode="auto">
          <a:xfrm>
            <a:off x="-36512" y="-162245"/>
            <a:ext cx="9180512" cy="70202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534234" y="382246"/>
            <a:ext cx="8358246" cy="6215106"/>
          </a:xfrm>
        </p:spPr>
        <p:txBody>
          <a:bodyPr>
            <a:noAutofit/>
          </a:bodyPr>
          <a:lstStyle/>
          <a:p>
            <a:pPr algn="l"/>
            <a:r>
              <a:rPr lang="en-US" sz="1800" b="1" dirty="0" smtClean="0">
                <a:solidFill>
                  <a:schemeClr val="bg1"/>
                </a:solidFill>
              </a:rPr>
              <a:t>PRICES and different OPTIONS for our partners, investors and Foundation sponsors:</a:t>
            </a:r>
            <a:r>
              <a:rPr lang="ru-RU" sz="1800" b="1" dirty="0" smtClean="0">
                <a:solidFill>
                  <a:schemeClr val="bg1"/>
                </a:solidFill>
              </a:rPr>
              <a:t/>
            </a:r>
            <a:br>
              <a:rPr lang="ru-RU" sz="1800" b="1" dirty="0" smtClean="0">
                <a:solidFill>
                  <a:schemeClr val="bg1"/>
                </a:solidFill>
              </a:rPr>
            </a:br>
            <a:r>
              <a:rPr lang="ru-RU" sz="1700" b="1" dirty="0" smtClean="0">
                <a:solidFill>
                  <a:schemeClr val="bg1"/>
                </a:solidFill>
              </a:rPr>
              <a:t>1.</a:t>
            </a:r>
            <a:r>
              <a:rPr lang="ru-RU" sz="1700" dirty="0" smtClean="0">
                <a:solidFill>
                  <a:schemeClr val="bg1"/>
                </a:solidFill>
              </a:rPr>
              <a:t> </a:t>
            </a:r>
            <a:r>
              <a:rPr lang="en-US" sz="1700" dirty="0" smtClean="0">
                <a:solidFill>
                  <a:schemeClr val="bg1"/>
                </a:solidFill>
              </a:rPr>
              <a:t>Basic invest project</a:t>
            </a:r>
            <a:r>
              <a:rPr lang="ru-RU" sz="1700" dirty="0" smtClean="0">
                <a:solidFill>
                  <a:schemeClr val="bg1"/>
                </a:solidFill>
              </a:rPr>
              <a:t> (</a:t>
            </a:r>
            <a:r>
              <a:rPr lang="en-US" sz="1700" b="1" dirty="0" smtClean="0">
                <a:solidFill>
                  <a:schemeClr val="bg1"/>
                </a:solidFill>
              </a:rPr>
              <a:t>3</a:t>
            </a:r>
            <a:r>
              <a:rPr lang="ru-RU" sz="1700" b="1" dirty="0">
                <a:solidFill>
                  <a:schemeClr val="bg1"/>
                </a:solidFill>
              </a:rPr>
              <a:t>8</a:t>
            </a:r>
            <a:r>
              <a:rPr lang="en-US" sz="1700" b="1" dirty="0" smtClean="0">
                <a:solidFill>
                  <a:schemeClr val="bg1"/>
                </a:solidFill>
              </a:rPr>
              <a:t>0</a:t>
            </a:r>
            <a:r>
              <a:rPr lang="ru-RU" sz="1700" b="1" dirty="0" smtClean="0">
                <a:solidFill>
                  <a:schemeClr val="bg1"/>
                </a:solidFill>
              </a:rPr>
              <a:t> </a:t>
            </a:r>
            <a:r>
              <a:rPr lang="en-US" sz="1700" b="1" dirty="0" err="1" smtClean="0">
                <a:solidFill>
                  <a:schemeClr val="bg1"/>
                </a:solidFill>
              </a:rPr>
              <a:t>mln</a:t>
            </a:r>
            <a:r>
              <a:rPr lang="en-US" sz="1700" b="1" dirty="0" smtClean="0">
                <a:solidFill>
                  <a:schemeClr val="bg1"/>
                </a:solidFill>
              </a:rPr>
              <a:t> rubles/ ~$ </a:t>
            </a:r>
            <a:r>
              <a:rPr lang="ru-RU" sz="1700" b="1" dirty="0" smtClean="0">
                <a:solidFill>
                  <a:schemeClr val="bg1"/>
                </a:solidFill>
              </a:rPr>
              <a:t>4</a:t>
            </a:r>
            <a:r>
              <a:rPr lang="en-US" sz="1700" b="1" dirty="0" smtClean="0">
                <a:solidFill>
                  <a:schemeClr val="bg1"/>
                </a:solidFill>
              </a:rPr>
              <a:t> </a:t>
            </a:r>
            <a:r>
              <a:rPr lang="en-US" sz="1700" b="1" dirty="0" err="1" smtClean="0">
                <a:solidFill>
                  <a:schemeClr val="bg1"/>
                </a:solidFill>
              </a:rPr>
              <a:t>mln</a:t>
            </a:r>
            <a:r>
              <a:rPr lang="ru-RU" sz="1700" dirty="0" smtClean="0">
                <a:solidFill>
                  <a:schemeClr val="bg1"/>
                </a:solidFill>
              </a:rPr>
              <a:t>), </a:t>
            </a:r>
            <a:r>
              <a:rPr lang="en-US" sz="1700" dirty="0" smtClean="0">
                <a:solidFill>
                  <a:schemeClr val="bg1"/>
                </a:solidFill>
              </a:rPr>
              <a:t>partial or full project control possible</a:t>
            </a:r>
            <a:r>
              <a:rPr lang="ru-RU" sz="1700" dirty="0" smtClean="0">
                <a:solidFill>
                  <a:schemeClr val="bg1"/>
                </a:solidFill>
              </a:rPr>
              <a:t>,</a:t>
            </a:r>
            <a:br>
              <a:rPr lang="ru-RU" sz="1700" dirty="0" smtClean="0">
                <a:solidFill>
                  <a:schemeClr val="bg1"/>
                </a:solidFill>
              </a:rPr>
            </a:br>
            <a:r>
              <a:rPr lang="ru-RU" sz="1700" b="1" dirty="0" smtClean="0">
                <a:solidFill>
                  <a:schemeClr val="bg1"/>
                </a:solidFill>
              </a:rPr>
              <a:t>2. </a:t>
            </a:r>
            <a:r>
              <a:rPr lang="en-US" sz="1700" dirty="0" smtClean="0">
                <a:solidFill>
                  <a:schemeClr val="bg1"/>
                </a:solidFill>
              </a:rPr>
              <a:t>Purchase of the whole Land</a:t>
            </a:r>
            <a:r>
              <a:rPr lang="ru-RU" sz="1700" dirty="0" smtClean="0">
                <a:solidFill>
                  <a:schemeClr val="bg1"/>
                </a:solidFill>
              </a:rPr>
              <a:t> 4.</a:t>
            </a:r>
            <a:r>
              <a:rPr lang="en-US" sz="1700" dirty="0" smtClean="0">
                <a:solidFill>
                  <a:schemeClr val="bg1"/>
                </a:solidFill>
              </a:rPr>
              <a:t>4</a:t>
            </a:r>
            <a:r>
              <a:rPr lang="ru-RU" sz="1700" dirty="0" smtClean="0">
                <a:solidFill>
                  <a:schemeClr val="bg1"/>
                </a:solidFill>
              </a:rPr>
              <a:t> </a:t>
            </a:r>
            <a:r>
              <a:rPr lang="en-US" sz="1700" dirty="0" smtClean="0">
                <a:solidFill>
                  <a:schemeClr val="bg1"/>
                </a:solidFill>
              </a:rPr>
              <a:t>hectare</a:t>
            </a:r>
            <a:r>
              <a:rPr lang="ru-RU" sz="1700" dirty="0" smtClean="0">
                <a:solidFill>
                  <a:schemeClr val="bg1"/>
                </a:solidFill>
              </a:rPr>
              <a:t> (</a:t>
            </a:r>
            <a:r>
              <a:rPr lang="ru-RU" sz="1700" b="1" dirty="0" smtClean="0">
                <a:solidFill>
                  <a:schemeClr val="bg1"/>
                </a:solidFill>
              </a:rPr>
              <a:t>48 </a:t>
            </a:r>
            <a:r>
              <a:rPr lang="en-US" sz="1700" b="1" dirty="0" err="1" smtClean="0">
                <a:solidFill>
                  <a:schemeClr val="bg1"/>
                </a:solidFill>
              </a:rPr>
              <a:t>mln</a:t>
            </a:r>
            <a:r>
              <a:rPr lang="en-US" sz="1700" b="1" dirty="0" smtClean="0">
                <a:solidFill>
                  <a:schemeClr val="bg1"/>
                </a:solidFill>
              </a:rPr>
              <a:t> rubles/ ~$ </a:t>
            </a:r>
            <a:r>
              <a:rPr lang="ru-RU" sz="1700" b="1" dirty="0" smtClean="0">
                <a:solidFill>
                  <a:schemeClr val="bg1"/>
                </a:solidFill>
              </a:rPr>
              <a:t>550</a:t>
            </a:r>
            <a:r>
              <a:rPr lang="en-US" sz="1700" b="1" dirty="0" smtClean="0">
                <a:solidFill>
                  <a:schemeClr val="bg1"/>
                </a:solidFill>
              </a:rPr>
              <a:t>k</a:t>
            </a:r>
            <a:r>
              <a:rPr lang="ru-RU" sz="1700" dirty="0" smtClean="0">
                <a:solidFill>
                  <a:schemeClr val="bg1"/>
                </a:solidFill>
              </a:rPr>
              <a:t>),</a:t>
            </a:r>
            <a:br>
              <a:rPr lang="ru-RU" sz="1700" dirty="0" smtClean="0">
                <a:solidFill>
                  <a:schemeClr val="bg1"/>
                </a:solidFill>
              </a:rPr>
            </a:br>
            <a:r>
              <a:rPr lang="ru-RU" sz="1700" b="1" dirty="0" smtClean="0">
                <a:solidFill>
                  <a:schemeClr val="bg1"/>
                </a:solidFill>
              </a:rPr>
              <a:t>3.</a:t>
            </a:r>
            <a:r>
              <a:rPr lang="ru-RU" sz="1700" dirty="0" smtClean="0">
                <a:solidFill>
                  <a:schemeClr val="bg1"/>
                </a:solidFill>
              </a:rPr>
              <a:t> </a:t>
            </a:r>
            <a:r>
              <a:rPr lang="en-US" sz="1700" dirty="0" smtClean="0">
                <a:solidFill>
                  <a:schemeClr val="bg1"/>
                </a:solidFill>
              </a:rPr>
              <a:t>Purchase of parts of the Land to participate in the eco project with your business</a:t>
            </a:r>
            <a:r>
              <a:rPr lang="ru-RU" sz="1700" dirty="0" smtClean="0">
                <a:solidFill>
                  <a:schemeClr val="bg1"/>
                </a:solidFill>
              </a:rPr>
              <a:t>:</a:t>
            </a:r>
            <a:br>
              <a:rPr lang="ru-RU" sz="1700" dirty="0" smtClean="0">
                <a:solidFill>
                  <a:schemeClr val="bg1"/>
                </a:solidFill>
              </a:rPr>
            </a:br>
            <a:r>
              <a:rPr lang="en-US" sz="1700" b="1" dirty="0" smtClean="0">
                <a:solidFill>
                  <a:schemeClr val="bg1"/>
                </a:solidFill>
              </a:rPr>
              <a:t>2,12 hectares </a:t>
            </a:r>
            <a:r>
              <a:rPr lang="ru-RU" sz="1700" dirty="0" smtClean="0">
                <a:solidFill>
                  <a:schemeClr val="bg1"/>
                </a:solidFill>
              </a:rPr>
              <a:t>(№52:22:0700028:</a:t>
            </a:r>
            <a:r>
              <a:rPr lang="ru-RU" sz="1700" b="1" dirty="0" smtClean="0">
                <a:solidFill>
                  <a:schemeClr val="bg1"/>
                </a:solidFill>
              </a:rPr>
              <a:t>115</a:t>
            </a:r>
            <a:r>
              <a:rPr lang="en-US" sz="1700" b="1" dirty="0" smtClean="0">
                <a:solidFill>
                  <a:schemeClr val="bg1"/>
                </a:solidFill>
              </a:rPr>
              <a:t> part</a:t>
            </a:r>
            <a:r>
              <a:rPr lang="ru-RU" sz="1700" dirty="0" smtClean="0">
                <a:solidFill>
                  <a:schemeClr val="bg1"/>
                </a:solidFill>
              </a:rPr>
              <a:t>) </a:t>
            </a:r>
            <a:r>
              <a:rPr lang="en-US" sz="1700" dirty="0" smtClean="0">
                <a:solidFill>
                  <a:schemeClr val="bg1"/>
                </a:solidFill>
              </a:rPr>
              <a:t>+ </a:t>
            </a:r>
            <a:r>
              <a:rPr lang="ru-RU" sz="1700" dirty="0" smtClean="0">
                <a:solidFill>
                  <a:schemeClr val="bg1"/>
                </a:solidFill>
              </a:rPr>
              <a:t>(№ 52:22:0700028:</a:t>
            </a:r>
            <a:r>
              <a:rPr lang="ru-RU" sz="1700" b="1" dirty="0" smtClean="0">
                <a:solidFill>
                  <a:schemeClr val="bg1"/>
                </a:solidFill>
              </a:rPr>
              <a:t>116</a:t>
            </a:r>
            <a:r>
              <a:rPr lang="ru-RU" sz="1700" dirty="0" smtClean="0">
                <a:solidFill>
                  <a:schemeClr val="bg1"/>
                </a:solidFill>
              </a:rPr>
              <a:t>) </a:t>
            </a:r>
            <a:r>
              <a:rPr lang="en-US" sz="1700" dirty="0" smtClean="0">
                <a:solidFill>
                  <a:schemeClr val="bg1"/>
                </a:solidFill>
              </a:rPr>
              <a:t>+</a:t>
            </a:r>
            <a:br>
              <a:rPr lang="en-US" sz="1700" dirty="0" smtClean="0">
                <a:solidFill>
                  <a:schemeClr val="bg1"/>
                </a:solidFill>
              </a:rPr>
            </a:br>
            <a:r>
              <a:rPr lang="ru-RU" sz="1700" dirty="0" smtClean="0">
                <a:solidFill>
                  <a:schemeClr val="bg1"/>
                </a:solidFill>
              </a:rPr>
              <a:t>(</a:t>
            </a:r>
            <a:r>
              <a:rPr lang="ru-RU" sz="1700" dirty="0">
                <a:solidFill>
                  <a:schemeClr val="bg1"/>
                </a:solidFill>
              </a:rPr>
              <a:t>№52:22:0700028:</a:t>
            </a:r>
            <a:r>
              <a:rPr lang="ru-RU" sz="1700" b="1" dirty="0">
                <a:solidFill>
                  <a:schemeClr val="bg1"/>
                </a:solidFill>
              </a:rPr>
              <a:t>113</a:t>
            </a:r>
            <a:r>
              <a:rPr lang="ru-RU" sz="1700" dirty="0" smtClean="0">
                <a:solidFill>
                  <a:schemeClr val="bg1"/>
                </a:solidFill>
              </a:rPr>
              <a:t>)</a:t>
            </a:r>
            <a:r>
              <a:rPr lang="en-US" sz="1700" dirty="0" smtClean="0">
                <a:solidFill>
                  <a:schemeClr val="bg1"/>
                </a:solidFill>
              </a:rPr>
              <a:t/>
            </a:r>
            <a:br>
              <a:rPr lang="en-US" sz="1700" dirty="0" smtClean="0">
                <a:solidFill>
                  <a:schemeClr val="bg1"/>
                </a:solidFill>
              </a:rPr>
            </a:br>
            <a:r>
              <a:rPr lang="en-US" sz="1700" b="1" dirty="0" smtClean="0">
                <a:solidFill>
                  <a:schemeClr val="bg1"/>
                </a:solidFill>
              </a:rPr>
              <a:t>2,47 </a:t>
            </a:r>
            <a:r>
              <a:rPr lang="en-US" sz="1700" b="1" dirty="0">
                <a:solidFill>
                  <a:schemeClr val="bg1"/>
                </a:solidFill>
              </a:rPr>
              <a:t>hectares </a:t>
            </a:r>
            <a:r>
              <a:rPr lang="ru-RU" sz="1700" dirty="0">
                <a:solidFill>
                  <a:schemeClr val="bg1"/>
                </a:solidFill>
              </a:rPr>
              <a:t>(№52:22:0700028:</a:t>
            </a:r>
            <a:r>
              <a:rPr lang="ru-RU" sz="1700" b="1" dirty="0">
                <a:solidFill>
                  <a:schemeClr val="bg1"/>
                </a:solidFill>
              </a:rPr>
              <a:t>115</a:t>
            </a:r>
            <a:r>
              <a:rPr lang="en-US" sz="1700" b="1" dirty="0">
                <a:solidFill>
                  <a:schemeClr val="bg1"/>
                </a:solidFill>
              </a:rPr>
              <a:t> part</a:t>
            </a:r>
            <a:r>
              <a:rPr lang="ru-RU" sz="1700" dirty="0">
                <a:solidFill>
                  <a:schemeClr val="bg1"/>
                </a:solidFill>
              </a:rPr>
              <a:t>) </a:t>
            </a:r>
            <a:r>
              <a:rPr lang="en-US" sz="1700" dirty="0">
                <a:solidFill>
                  <a:schemeClr val="bg1"/>
                </a:solidFill>
              </a:rPr>
              <a:t>+ </a:t>
            </a:r>
            <a:r>
              <a:rPr lang="ru-RU" sz="1700" dirty="0">
                <a:solidFill>
                  <a:schemeClr val="bg1"/>
                </a:solidFill>
              </a:rPr>
              <a:t>(№ 52:22:0700028:</a:t>
            </a:r>
            <a:r>
              <a:rPr lang="ru-RU" sz="1700" b="1" dirty="0">
                <a:solidFill>
                  <a:schemeClr val="bg1"/>
                </a:solidFill>
              </a:rPr>
              <a:t>116</a:t>
            </a:r>
            <a:r>
              <a:rPr lang="ru-RU" sz="1700" dirty="0">
                <a:solidFill>
                  <a:schemeClr val="bg1"/>
                </a:solidFill>
              </a:rPr>
              <a:t>) </a:t>
            </a:r>
            <a:r>
              <a:rPr lang="en-US" sz="1700" dirty="0" smtClean="0">
                <a:solidFill>
                  <a:schemeClr val="bg1"/>
                </a:solidFill>
              </a:rPr>
              <a:t>+</a:t>
            </a:r>
            <a:r>
              <a:rPr lang="en-US" sz="1700" dirty="0">
                <a:solidFill>
                  <a:schemeClr val="bg1"/>
                </a:solidFill>
              </a:rPr>
              <a:t/>
            </a:r>
            <a:br>
              <a:rPr lang="en-US" sz="1700" dirty="0">
                <a:solidFill>
                  <a:schemeClr val="bg1"/>
                </a:solidFill>
              </a:rPr>
            </a:br>
            <a:r>
              <a:rPr lang="ru-RU" sz="1700" dirty="0">
                <a:solidFill>
                  <a:schemeClr val="bg1"/>
                </a:solidFill>
              </a:rPr>
              <a:t>(№52:22:0700028:</a:t>
            </a:r>
            <a:r>
              <a:rPr lang="ru-RU" sz="1700" b="1" dirty="0">
                <a:solidFill>
                  <a:schemeClr val="bg1"/>
                </a:solidFill>
              </a:rPr>
              <a:t>113</a:t>
            </a:r>
            <a:r>
              <a:rPr lang="ru-RU" sz="1700" dirty="0" smtClean="0">
                <a:solidFill>
                  <a:schemeClr val="bg1"/>
                </a:solidFill>
              </a:rPr>
              <a:t>)</a:t>
            </a:r>
            <a:r>
              <a:rPr lang="en-US" sz="1700" dirty="0" smtClean="0">
                <a:solidFill>
                  <a:schemeClr val="bg1"/>
                </a:solidFill>
              </a:rPr>
              <a:t> +</a:t>
            </a:r>
            <a:r>
              <a:rPr lang="en-US" sz="1700" b="1" dirty="0" smtClean="0">
                <a:solidFill>
                  <a:schemeClr val="bg1"/>
                </a:solidFill>
              </a:rPr>
              <a:t> …:109-112</a:t>
            </a:r>
            <a:r>
              <a:rPr lang="ru-RU" sz="1700" dirty="0">
                <a:solidFill>
                  <a:schemeClr val="bg1"/>
                </a:solidFill>
              </a:rPr>
              <a:t/>
            </a:r>
            <a:br>
              <a:rPr lang="ru-RU" sz="1700" dirty="0">
                <a:solidFill>
                  <a:schemeClr val="bg1"/>
                </a:solidFill>
              </a:rPr>
            </a:br>
            <a:r>
              <a:rPr lang="en-US" sz="1700" b="1" dirty="0" smtClean="0">
                <a:solidFill>
                  <a:schemeClr val="bg1"/>
                </a:solidFill>
              </a:rPr>
              <a:t>1,98 </a:t>
            </a:r>
            <a:r>
              <a:rPr lang="en-US" sz="1700" b="1" dirty="0">
                <a:solidFill>
                  <a:schemeClr val="bg1"/>
                </a:solidFill>
              </a:rPr>
              <a:t>hectares </a:t>
            </a:r>
            <a:r>
              <a:rPr lang="ru-RU" sz="1700" dirty="0">
                <a:solidFill>
                  <a:schemeClr val="bg1"/>
                </a:solidFill>
              </a:rPr>
              <a:t>(№52:22:0700028:</a:t>
            </a:r>
            <a:r>
              <a:rPr lang="ru-RU" sz="1700" b="1" dirty="0">
                <a:solidFill>
                  <a:schemeClr val="bg1"/>
                </a:solidFill>
              </a:rPr>
              <a:t>115</a:t>
            </a:r>
            <a:r>
              <a:rPr lang="en-US" sz="1700" b="1" dirty="0">
                <a:solidFill>
                  <a:schemeClr val="bg1"/>
                </a:solidFill>
              </a:rPr>
              <a:t> part</a:t>
            </a:r>
            <a:r>
              <a:rPr lang="ru-RU" sz="1700" dirty="0">
                <a:solidFill>
                  <a:schemeClr val="bg1"/>
                </a:solidFill>
              </a:rPr>
              <a:t>) </a:t>
            </a:r>
            <a:r>
              <a:rPr lang="en-US" sz="1700" dirty="0">
                <a:solidFill>
                  <a:schemeClr val="bg1"/>
                </a:solidFill>
              </a:rPr>
              <a:t>+ </a:t>
            </a:r>
            <a:r>
              <a:rPr lang="ru-RU" sz="1700" dirty="0">
                <a:solidFill>
                  <a:schemeClr val="bg1"/>
                </a:solidFill>
              </a:rPr>
              <a:t>(№ </a:t>
            </a:r>
            <a:r>
              <a:rPr lang="ru-RU" sz="1700" dirty="0" smtClean="0">
                <a:solidFill>
                  <a:schemeClr val="bg1"/>
                </a:solidFill>
              </a:rPr>
              <a:t>52:22:0700028:</a:t>
            </a:r>
            <a:r>
              <a:rPr lang="ru-RU" sz="1700" b="1" dirty="0" smtClean="0">
                <a:solidFill>
                  <a:schemeClr val="bg1"/>
                </a:solidFill>
              </a:rPr>
              <a:t>11</a:t>
            </a:r>
            <a:r>
              <a:rPr lang="en-US" sz="1700" b="1" dirty="0" smtClean="0">
                <a:solidFill>
                  <a:schemeClr val="bg1"/>
                </a:solidFill>
              </a:rPr>
              <a:t>7</a:t>
            </a:r>
            <a:r>
              <a:rPr lang="ru-RU" sz="1700" dirty="0" smtClean="0">
                <a:solidFill>
                  <a:schemeClr val="bg1"/>
                </a:solidFill>
              </a:rPr>
              <a:t>) </a:t>
            </a:r>
            <a:r>
              <a:rPr lang="en-US" sz="1700" dirty="0" smtClean="0">
                <a:solidFill>
                  <a:schemeClr val="bg1"/>
                </a:solidFill>
              </a:rPr>
              <a:t>+</a:t>
            </a:r>
            <a:r>
              <a:rPr lang="en-US" sz="1700" dirty="0">
                <a:solidFill>
                  <a:schemeClr val="bg1"/>
                </a:solidFill>
              </a:rPr>
              <a:t/>
            </a:r>
            <a:br>
              <a:rPr lang="en-US" sz="1700" dirty="0">
                <a:solidFill>
                  <a:schemeClr val="bg1"/>
                </a:solidFill>
              </a:rPr>
            </a:br>
            <a:r>
              <a:rPr lang="ru-RU" sz="1700" dirty="0">
                <a:solidFill>
                  <a:schemeClr val="bg1"/>
                </a:solidFill>
              </a:rPr>
              <a:t>(№</a:t>
            </a:r>
            <a:r>
              <a:rPr lang="ru-RU" sz="1700" dirty="0" smtClean="0">
                <a:solidFill>
                  <a:schemeClr val="bg1"/>
                </a:solidFill>
              </a:rPr>
              <a:t>52:22:0700028:</a:t>
            </a:r>
            <a:r>
              <a:rPr lang="ru-RU" sz="1700" b="1" dirty="0" smtClean="0">
                <a:solidFill>
                  <a:schemeClr val="bg1"/>
                </a:solidFill>
              </a:rPr>
              <a:t>1</a:t>
            </a:r>
            <a:r>
              <a:rPr lang="en-US" sz="1700" b="1" dirty="0" smtClean="0">
                <a:solidFill>
                  <a:schemeClr val="bg1"/>
                </a:solidFill>
              </a:rPr>
              <a:t>20</a:t>
            </a:r>
            <a:r>
              <a:rPr lang="ru-RU" sz="1700" dirty="0" smtClean="0">
                <a:solidFill>
                  <a:schemeClr val="bg1"/>
                </a:solidFill>
              </a:rPr>
              <a:t>)</a:t>
            </a:r>
            <a:r>
              <a:rPr lang="ru-RU" sz="1700" dirty="0">
                <a:solidFill>
                  <a:schemeClr val="bg1"/>
                </a:solidFill>
              </a:rPr>
              <a:t/>
            </a:r>
            <a:br>
              <a:rPr lang="ru-RU" sz="1700" dirty="0">
                <a:solidFill>
                  <a:schemeClr val="bg1"/>
                </a:solidFill>
              </a:rPr>
            </a:br>
            <a:r>
              <a:rPr lang="en-US" sz="1700" b="1" dirty="0" smtClean="0">
                <a:solidFill>
                  <a:schemeClr val="bg1"/>
                </a:solidFill>
              </a:rPr>
              <a:t>4,4 </a:t>
            </a:r>
            <a:r>
              <a:rPr lang="en-US" sz="1700" b="1" dirty="0">
                <a:solidFill>
                  <a:schemeClr val="bg1"/>
                </a:solidFill>
              </a:rPr>
              <a:t>hectares </a:t>
            </a:r>
            <a:r>
              <a:rPr lang="ru-RU" sz="1700" dirty="0">
                <a:solidFill>
                  <a:schemeClr val="bg1"/>
                </a:solidFill>
              </a:rPr>
              <a:t>(№52:22:0700028:</a:t>
            </a:r>
            <a:r>
              <a:rPr lang="ru-RU" sz="1700" b="1" dirty="0">
                <a:solidFill>
                  <a:schemeClr val="bg1"/>
                </a:solidFill>
              </a:rPr>
              <a:t>115</a:t>
            </a:r>
            <a:r>
              <a:rPr lang="en-US" sz="1700" b="1" dirty="0">
                <a:solidFill>
                  <a:schemeClr val="bg1"/>
                </a:solidFill>
              </a:rPr>
              <a:t> part</a:t>
            </a:r>
            <a:r>
              <a:rPr lang="ru-RU" sz="1700" dirty="0">
                <a:solidFill>
                  <a:schemeClr val="bg1"/>
                </a:solidFill>
              </a:rPr>
              <a:t>) </a:t>
            </a:r>
            <a:r>
              <a:rPr lang="en-US" sz="1700" dirty="0">
                <a:solidFill>
                  <a:schemeClr val="bg1"/>
                </a:solidFill>
              </a:rPr>
              <a:t>+ </a:t>
            </a:r>
            <a:r>
              <a:rPr lang="ru-RU" sz="1700" dirty="0">
                <a:solidFill>
                  <a:schemeClr val="bg1"/>
                </a:solidFill>
              </a:rPr>
              <a:t>(№ </a:t>
            </a:r>
            <a:r>
              <a:rPr lang="en-US" sz="1700" dirty="0" smtClean="0">
                <a:solidFill>
                  <a:schemeClr val="bg1"/>
                </a:solidFill>
              </a:rPr>
              <a:t>…:</a:t>
            </a:r>
            <a:r>
              <a:rPr lang="en-US" sz="1700" b="1" dirty="0" smtClean="0">
                <a:solidFill>
                  <a:schemeClr val="bg1"/>
                </a:solidFill>
              </a:rPr>
              <a:t>113, 115, 116, 1</a:t>
            </a:r>
            <a:r>
              <a:rPr lang="ru-RU" sz="1700" b="1" dirty="0" smtClean="0">
                <a:solidFill>
                  <a:schemeClr val="bg1"/>
                </a:solidFill>
              </a:rPr>
              <a:t>1</a:t>
            </a:r>
            <a:r>
              <a:rPr lang="en-US" sz="1700" b="1" dirty="0" smtClean="0">
                <a:solidFill>
                  <a:schemeClr val="bg1"/>
                </a:solidFill>
              </a:rPr>
              <a:t>7, 120, 109-112</a:t>
            </a:r>
            <a:r>
              <a:rPr lang="ru-RU" sz="1700" dirty="0" smtClean="0">
                <a:solidFill>
                  <a:schemeClr val="bg1"/>
                </a:solidFill>
              </a:rPr>
              <a:t>)</a:t>
            </a:r>
            <a:r>
              <a:rPr lang="en-US" sz="1700" dirty="0">
                <a:solidFill>
                  <a:schemeClr val="bg1"/>
                </a:solidFill>
              </a:rPr>
              <a:t/>
            </a:r>
            <a:br>
              <a:rPr lang="en-US" sz="1700" dirty="0">
                <a:solidFill>
                  <a:schemeClr val="bg1"/>
                </a:solidFill>
              </a:rPr>
            </a:br>
            <a:r>
              <a:rPr lang="en-US" sz="1700" dirty="0" smtClean="0">
                <a:solidFill>
                  <a:schemeClr val="bg1"/>
                </a:solidFill>
              </a:rPr>
              <a:t/>
            </a:r>
            <a:br>
              <a:rPr lang="en-US" sz="1700" dirty="0" smtClean="0">
                <a:solidFill>
                  <a:schemeClr val="bg1"/>
                </a:solidFill>
              </a:rPr>
            </a:br>
            <a:r>
              <a:rPr lang="ru-RU" sz="1700" b="1" dirty="0" smtClean="0">
                <a:solidFill>
                  <a:schemeClr val="bg1"/>
                </a:solidFill>
              </a:rPr>
              <a:t>4. </a:t>
            </a:r>
            <a:r>
              <a:rPr lang="en-US" sz="1700" dirty="0" smtClean="0">
                <a:solidFill>
                  <a:schemeClr val="bg1"/>
                </a:solidFill>
              </a:rPr>
              <a:t>Sponsorships of the final fitting of the camping ”Chaika”, new pier-cafe and eco paths</a:t>
            </a:r>
            <a:br>
              <a:rPr lang="en-US" sz="1700" dirty="0" smtClean="0">
                <a:solidFill>
                  <a:schemeClr val="bg1"/>
                </a:solidFill>
              </a:rPr>
            </a:br>
            <a:r>
              <a:rPr lang="en-US" sz="1700" b="1" dirty="0" smtClean="0">
                <a:solidFill>
                  <a:schemeClr val="bg1"/>
                </a:solidFill>
              </a:rPr>
              <a:t>5</a:t>
            </a:r>
            <a:r>
              <a:rPr lang="ru-RU" sz="1700" b="1" dirty="0" smtClean="0">
                <a:solidFill>
                  <a:schemeClr val="bg1"/>
                </a:solidFill>
              </a:rPr>
              <a:t>.</a:t>
            </a:r>
            <a:r>
              <a:rPr lang="en-US" sz="1700" dirty="0" smtClean="0">
                <a:solidFill>
                  <a:schemeClr val="bg1"/>
                </a:solidFill>
              </a:rPr>
              <a:t> Sponsorships (many choices) of the family amateur sports games “Forest Games” – charity foundation project to support ecology in the lakes and forests in this very area.</a:t>
            </a:r>
            <a:br>
              <a:rPr lang="en-US" sz="1700" dirty="0" smtClean="0">
                <a:solidFill>
                  <a:schemeClr val="bg1"/>
                </a:solidFill>
              </a:rPr>
            </a:br>
            <a:r>
              <a:rPr lang="ru-RU" sz="1800" dirty="0" smtClean="0">
                <a:solidFill>
                  <a:schemeClr val="bg1"/>
                </a:solidFill>
              </a:rPr>
              <a:t/>
            </a:r>
            <a:br>
              <a:rPr lang="ru-RU" sz="1800" dirty="0" smtClean="0">
                <a:solidFill>
                  <a:schemeClr val="bg1"/>
                </a:solidFill>
              </a:rPr>
            </a:br>
            <a:r>
              <a:rPr lang="en-US" sz="1600" b="1" dirty="0" smtClean="0">
                <a:solidFill>
                  <a:schemeClr val="bg1"/>
                </a:solidFill>
              </a:rPr>
              <a:t>Payment methods</a:t>
            </a:r>
            <a:r>
              <a:rPr lang="ru-RU" sz="1600" b="1" dirty="0" smtClean="0">
                <a:solidFill>
                  <a:schemeClr val="bg1"/>
                </a:solidFill>
              </a:rPr>
              <a:t>:</a:t>
            </a:r>
            <a:br>
              <a:rPr lang="ru-RU" sz="1600" b="1" dirty="0" smtClean="0">
                <a:solidFill>
                  <a:schemeClr val="bg1"/>
                </a:solidFill>
              </a:rPr>
            </a:br>
            <a:r>
              <a:rPr lang="ru-RU" sz="1600" b="1" dirty="0" smtClean="0">
                <a:solidFill>
                  <a:schemeClr val="bg1"/>
                </a:solidFill>
              </a:rPr>
              <a:t>●</a:t>
            </a:r>
            <a:r>
              <a:rPr lang="ru-RU" sz="1600" dirty="0" smtClean="0">
                <a:solidFill>
                  <a:schemeClr val="bg1"/>
                </a:solidFill>
              </a:rPr>
              <a:t> </a:t>
            </a:r>
            <a:r>
              <a:rPr lang="en-US" sz="1600" dirty="0" smtClean="0">
                <a:solidFill>
                  <a:schemeClr val="bg1"/>
                </a:solidFill>
              </a:rPr>
              <a:t>Money transfer to the account of the owner, private person or a legal company,</a:t>
            </a:r>
            <a:r>
              <a:rPr lang="ru-RU" sz="1600" dirty="0" smtClean="0">
                <a:solidFill>
                  <a:schemeClr val="bg1"/>
                </a:solidFill>
              </a:rPr>
              <a:t/>
            </a:r>
            <a:br>
              <a:rPr lang="ru-RU" sz="1600" dirty="0" smtClean="0">
                <a:solidFill>
                  <a:schemeClr val="bg1"/>
                </a:solidFill>
              </a:rPr>
            </a:br>
            <a:r>
              <a:rPr lang="ru-RU" sz="1600" b="1" dirty="0" smtClean="0">
                <a:solidFill>
                  <a:schemeClr val="bg1"/>
                </a:solidFill>
              </a:rPr>
              <a:t>● </a:t>
            </a:r>
            <a:r>
              <a:rPr lang="en-US" sz="1600" dirty="0" smtClean="0">
                <a:solidFill>
                  <a:schemeClr val="bg1"/>
                </a:solidFill>
              </a:rPr>
              <a:t>Direct contract with the Land owner</a:t>
            </a:r>
            <a:r>
              <a:rPr lang="ru-RU" sz="1600" dirty="0" smtClean="0">
                <a:solidFill>
                  <a:schemeClr val="bg1"/>
                </a:solidFill>
              </a:rPr>
              <a:t>,</a:t>
            </a:r>
            <a:br>
              <a:rPr lang="ru-RU" sz="1600" dirty="0" smtClean="0">
                <a:solidFill>
                  <a:schemeClr val="bg1"/>
                </a:solidFill>
              </a:rPr>
            </a:br>
            <a:r>
              <a:rPr lang="ru-RU" sz="1600" b="1" dirty="0" smtClean="0">
                <a:solidFill>
                  <a:schemeClr val="bg1"/>
                </a:solidFill>
              </a:rPr>
              <a:t>● </a:t>
            </a:r>
            <a:r>
              <a:rPr lang="ru-RU" sz="1600" dirty="0" smtClean="0">
                <a:solidFill>
                  <a:schemeClr val="bg1"/>
                </a:solidFill>
              </a:rPr>
              <a:t>(!) </a:t>
            </a:r>
            <a:r>
              <a:rPr lang="en-US" sz="1600" dirty="0" smtClean="0">
                <a:solidFill>
                  <a:schemeClr val="bg1"/>
                </a:solidFill>
              </a:rPr>
              <a:t>Partial payment is possible as a charity donation or sponsorships contract, including payment by donation of some goods and services</a:t>
            </a:r>
            <a:r>
              <a:rPr lang="ru-RU" sz="1600" dirty="0" smtClean="0">
                <a:solidFill>
                  <a:schemeClr val="bg1"/>
                </a:solidFill>
              </a:rPr>
              <a:t>,</a:t>
            </a:r>
            <a:br>
              <a:rPr lang="ru-RU" sz="1600" dirty="0" smtClean="0">
                <a:solidFill>
                  <a:schemeClr val="bg1"/>
                </a:solidFill>
              </a:rPr>
            </a:br>
            <a:r>
              <a:rPr lang="ru-RU" sz="1600" dirty="0" smtClean="0">
                <a:solidFill>
                  <a:schemeClr val="bg1"/>
                </a:solidFill>
              </a:rPr>
              <a:t>● 20%</a:t>
            </a:r>
            <a:r>
              <a:rPr lang="en-US" sz="1600" dirty="0" smtClean="0">
                <a:solidFill>
                  <a:schemeClr val="bg1"/>
                </a:solidFill>
              </a:rPr>
              <a:t> of the Land sales is going for the Eco-park development, charity programs needs, the camping development and environmental programs around it. </a:t>
            </a:r>
            <a:r>
              <a:rPr lang="ru-RU" sz="1600" dirty="0" smtClean="0">
                <a:solidFill>
                  <a:schemeClr val="bg1"/>
                </a:solidFill>
              </a:rPr>
              <a:t>*</a:t>
            </a:r>
            <a:r>
              <a:rPr lang="en-US" sz="1600" dirty="0" smtClean="0">
                <a:solidFill>
                  <a:schemeClr val="bg1"/>
                </a:solidFill>
              </a:rPr>
              <a:t>Please, note restrictions apply for ‘not friendly countries’ according to the Russian Federation Government low issued in March, 2022</a:t>
            </a:r>
            <a:endParaRPr lang="ru-RU" sz="1600" dirty="0">
              <a:solidFill>
                <a:schemeClr val="bg1"/>
              </a:solidFill>
            </a:endParaRPr>
          </a:p>
        </p:txBody>
      </p:sp>
    </p:spTree>
  </p:cSld>
  <p:clrMapOvr>
    <a:masterClrMapping/>
  </p:clrMapOvr>
  <p:transition spd="med" advTm="30000">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1571612"/>
            <a:ext cx="8229600" cy="5000660"/>
          </a:xfrm>
        </p:spPr>
        <p:txBody>
          <a:bodyPr>
            <a:noAutofit/>
          </a:bodyPr>
          <a:lstStyle/>
          <a:p>
            <a:r>
              <a:rPr lang="en-US" sz="1800" b="1" dirty="0" smtClean="0">
                <a:solidFill>
                  <a:srgbClr val="FF0000"/>
                </a:solidFill>
              </a:rPr>
              <a:t>NOTHING to compare</a:t>
            </a:r>
            <a:r>
              <a:rPr lang="ru-RU" sz="1800" b="1" dirty="0" smtClean="0">
                <a:solidFill>
                  <a:srgbClr val="FF0000"/>
                </a:solidFill>
              </a:rPr>
              <a:t>…</a:t>
            </a:r>
            <a:r>
              <a:rPr lang="en-US" sz="1800" b="1" dirty="0" smtClean="0">
                <a:solidFill>
                  <a:srgbClr val="FF0000"/>
                </a:solidFill>
              </a:rPr>
              <a:t> </a:t>
            </a:r>
            <a:r>
              <a:rPr lang="ru-RU" sz="1800" b="1" dirty="0" smtClean="0">
                <a:solidFill>
                  <a:srgbClr val="FF0000"/>
                </a:solidFill>
              </a:rPr>
              <a:t/>
            </a:r>
            <a:br>
              <a:rPr lang="ru-RU" sz="1800" b="1" dirty="0" smtClean="0">
                <a:solidFill>
                  <a:srgbClr val="FF0000"/>
                </a:solidFill>
              </a:rPr>
            </a:br>
            <a:r>
              <a:rPr lang="en-US" sz="1800" b="1" dirty="0" smtClean="0">
                <a:solidFill>
                  <a:srgbClr val="FF0000"/>
                </a:solidFill>
              </a:rPr>
              <a:t>This offer is of a limited time validity. Don’t miss</a:t>
            </a:r>
            <a:r>
              <a:rPr lang="en-US" sz="1800" b="1" dirty="0">
                <a:solidFill>
                  <a:srgbClr val="FF0000"/>
                </a:solidFill>
              </a:rPr>
              <a:t>!</a:t>
            </a:r>
            <a:r>
              <a:rPr lang="ru-RU" sz="1800" dirty="0" smtClean="0">
                <a:solidFill>
                  <a:srgbClr val="FF0000"/>
                </a:solidFill>
              </a:rPr>
              <a:t/>
            </a:r>
            <a:br>
              <a:rPr lang="ru-RU" sz="1800" dirty="0" smtClean="0">
                <a:solidFill>
                  <a:srgbClr val="FF0000"/>
                </a:solidFill>
              </a:rPr>
            </a:br>
            <a:r>
              <a:rPr lang="en-US" sz="1800" b="1" dirty="0" smtClean="0">
                <a:solidFill>
                  <a:srgbClr val="FF0000"/>
                </a:solidFill>
              </a:rPr>
              <a:t>The term ‘IT’S ONCE IN A LIFETIME’ CHANCE’ is activated.</a:t>
            </a:r>
            <a:br>
              <a:rPr lang="en-US" sz="1800" b="1" dirty="0" smtClean="0">
                <a:solidFill>
                  <a:srgbClr val="FF0000"/>
                </a:solidFill>
              </a:rPr>
            </a:br>
            <a:r>
              <a:rPr lang="ru-RU" sz="1800" dirty="0" smtClean="0">
                <a:solidFill>
                  <a:srgbClr val="FF0000"/>
                </a:solidFill>
              </a:rPr>
              <a:t/>
            </a:r>
            <a:br>
              <a:rPr lang="ru-RU" sz="1800" dirty="0" smtClean="0">
                <a:solidFill>
                  <a:srgbClr val="FF0000"/>
                </a:solidFill>
              </a:rPr>
            </a:br>
            <a:r>
              <a:rPr lang="ru-RU" sz="1800" dirty="0" smtClean="0">
                <a:solidFill>
                  <a:srgbClr val="FF0000"/>
                </a:solidFill>
              </a:rPr>
              <a:t/>
            </a:r>
            <a:br>
              <a:rPr lang="ru-RU" sz="1800" dirty="0" smtClean="0">
                <a:solidFill>
                  <a:srgbClr val="FF0000"/>
                </a:solidFill>
              </a:rPr>
            </a:br>
            <a:r>
              <a:rPr lang="ru-RU" sz="1800" dirty="0" smtClean="0">
                <a:solidFill>
                  <a:srgbClr val="FF0000"/>
                </a:solidFill>
              </a:rPr>
              <a:t/>
            </a:r>
            <a:br>
              <a:rPr lang="ru-RU" sz="1800" dirty="0" smtClean="0">
                <a:solidFill>
                  <a:srgbClr val="FF0000"/>
                </a:solidFill>
              </a:rPr>
            </a:br>
            <a:r>
              <a:rPr lang="en-US" sz="1800" dirty="0" smtClean="0">
                <a:solidFill>
                  <a:srgbClr val="FF0000"/>
                </a:solidFill>
              </a:rPr>
              <a:t>We’ll be happy to answer any of your questions</a:t>
            </a:r>
            <a:r>
              <a:rPr lang="ru-RU" sz="1800" dirty="0" smtClean="0">
                <a:solidFill>
                  <a:srgbClr val="FF0000"/>
                </a:solidFill>
              </a:rPr>
              <a:t>.</a:t>
            </a:r>
            <a:br>
              <a:rPr lang="ru-RU" sz="1800" dirty="0" smtClean="0">
                <a:solidFill>
                  <a:srgbClr val="FF0000"/>
                </a:solidFill>
              </a:rPr>
            </a:br>
            <a:r>
              <a:rPr lang="en-US" sz="1800" dirty="0" smtClean="0">
                <a:solidFill>
                  <a:srgbClr val="FF0000"/>
                </a:solidFill>
              </a:rPr>
              <a:t>With best regards</a:t>
            </a:r>
            <a:r>
              <a:rPr lang="ru-RU" sz="1800" dirty="0" smtClean="0">
                <a:solidFill>
                  <a:srgbClr val="FF0000"/>
                </a:solidFill>
              </a:rPr>
              <a:t>, </a:t>
            </a:r>
            <a:br>
              <a:rPr lang="ru-RU" sz="1800" dirty="0" smtClean="0">
                <a:solidFill>
                  <a:srgbClr val="FF0000"/>
                </a:solidFill>
              </a:rPr>
            </a:br>
            <a:r>
              <a:rPr lang="en-US" sz="1800" dirty="0" smtClean="0">
                <a:solidFill>
                  <a:srgbClr val="FF0000"/>
                </a:solidFill>
              </a:rPr>
              <a:t>GEO</a:t>
            </a:r>
            <a:r>
              <a:rPr lang="ru-RU" sz="1800" dirty="0" smtClean="0">
                <a:solidFill>
                  <a:srgbClr val="FF0000"/>
                </a:solidFill>
              </a:rPr>
              <a:t/>
            </a:r>
            <a:br>
              <a:rPr lang="ru-RU" sz="1800" dirty="0" smtClean="0">
                <a:solidFill>
                  <a:srgbClr val="FF0000"/>
                </a:solidFill>
              </a:rPr>
            </a:br>
            <a:r>
              <a:rPr lang="en-US" sz="1800" dirty="0" smtClean="0">
                <a:solidFill>
                  <a:srgbClr val="FF0000"/>
                </a:solidFill>
              </a:rPr>
              <a:t/>
            </a:r>
            <a:br>
              <a:rPr lang="en-US" sz="1800" dirty="0" smtClean="0">
                <a:solidFill>
                  <a:srgbClr val="FF0000"/>
                </a:solidFill>
              </a:rPr>
            </a:br>
            <a:r>
              <a:rPr lang="en-US" sz="1800" dirty="0" smtClean="0">
                <a:solidFill>
                  <a:srgbClr val="FF0000"/>
                </a:solidFill>
              </a:rPr>
              <a:t/>
            </a:r>
            <a:br>
              <a:rPr lang="en-US" sz="1800" dirty="0" smtClean="0">
                <a:solidFill>
                  <a:srgbClr val="FF0000"/>
                </a:solidFill>
              </a:rPr>
            </a:br>
            <a:r>
              <a:rPr lang="en-US" sz="1800" b="1" dirty="0" smtClean="0">
                <a:solidFill>
                  <a:schemeClr val="tx2">
                    <a:lumMod val="60000"/>
                    <a:lumOff val="40000"/>
                  </a:schemeClr>
                </a:solidFill>
              </a:rPr>
              <a:t>E-mail: </a:t>
            </a:r>
            <a:r>
              <a:rPr lang="en-US" sz="1800" b="1" dirty="0" smtClean="0">
                <a:solidFill>
                  <a:schemeClr val="tx2">
                    <a:lumMod val="60000"/>
                    <a:lumOff val="40000"/>
                  </a:schemeClr>
                </a:solidFill>
                <a:hlinkClick r:id="rId2"/>
              </a:rPr>
              <a:t>geo@volga-oka.ru</a:t>
            </a:r>
            <a:r>
              <a:rPr lang="en-US" sz="1800" b="1" dirty="0" smtClean="0">
                <a:solidFill>
                  <a:schemeClr val="tx2">
                    <a:lumMod val="60000"/>
                    <a:lumOff val="40000"/>
                  </a:schemeClr>
                </a:solidFill>
              </a:rPr>
              <a:t>, </a:t>
            </a:r>
            <a:r>
              <a:rPr lang="en-US" sz="1800" b="1" dirty="0" smtClean="0">
                <a:solidFill>
                  <a:schemeClr val="tx2">
                    <a:lumMod val="60000"/>
                    <a:lumOff val="40000"/>
                  </a:schemeClr>
                </a:solidFill>
                <a:hlinkClick r:id="rId3"/>
              </a:rPr>
              <a:t>rusdevelopers@yandex.ru</a:t>
            </a:r>
            <a:r>
              <a:rPr lang="en-US" sz="1800" b="1" dirty="0" smtClean="0">
                <a:solidFill>
                  <a:schemeClr val="tx2">
                    <a:lumMod val="60000"/>
                    <a:lumOff val="40000"/>
                  </a:schemeClr>
                </a:solidFill>
              </a:rPr>
              <a:t> </a:t>
            </a:r>
            <a:r>
              <a:rPr lang="ru-RU" sz="1800" b="1" dirty="0" smtClean="0">
                <a:solidFill>
                  <a:schemeClr val="tx2">
                    <a:lumMod val="60000"/>
                    <a:lumOff val="40000"/>
                  </a:schemeClr>
                </a:solidFill>
              </a:rPr>
              <a:t/>
            </a:r>
            <a:br>
              <a:rPr lang="ru-RU" sz="1800" b="1" dirty="0" smtClean="0">
                <a:solidFill>
                  <a:schemeClr val="tx2">
                    <a:lumMod val="60000"/>
                    <a:lumOff val="40000"/>
                  </a:schemeClr>
                </a:solidFill>
              </a:rPr>
            </a:br>
            <a:r>
              <a:rPr lang="ru-RU" sz="1800" b="1" dirty="0" smtClean="0">
                <a:solidFill>
                  <a:schemeClr val="tx2">
                    <a:lumMod val="60000"/>
                    <a:lumOff val="40000"/>
                  </a:schemeClr>
                </a:solidFill>
              </a:rPr>
              <a:t>Т: </a:t>
            </a:r>
            <a:r>
              <a:rPr lang="en-US" sz="1800" b="1" dirty="0" smtClean="0">
                <a:solidFill>
                  <a:schemeClr val="tx2">
                    <a:lumMod val="60000"/>
                    <a:lumOff val="40000"/>
                  </a:schemeClr>
                </a:solidFill>
              </a:rPr>
              <a:t>+7 </a:t>
            </a:r>
            <a:r>
              <a:rPr lang="ru-RU" sz="1800" b="1" dirty="0" smtClean="0">
                <a:solidFill>
                  <a:schemeClr val="tx2">
                    <a:lumMod val="60000"/>
                    <a:lumOff val="40000"/>
                  </a:schemeClr>
                </a:solidFill>
              </a:rPr>
              <a:t>(</a:t>
            </a:r>
            <a:r>
              <a:rPr lang="en-US" sz="1800" b="1" dirty="0" smtClean="0">
                <a:solidFill>
                  <a:schemeClr val="tx2">
                    <a:lumMod val="60000"/>
                    <a:lumOff val="40000"/>
                  </a:schemeClr>
                </a:solidFill>
              </a:rPr>
              <a:t>495</a:t>
            </a:r>
            <a:r>
              <a:rPr lang="ru-RU" sz="1800" b="1" dirty="0" smtClean="0">
                <a:solidFill>
                  <a:schemeClr val="tx2">
                    <a:lumMod val="60000"/>
                    <a:lumOff val="40000"/>
                  </a:schemeClr>
                </a:solidFill>
              </a:rPr>
              <a:t>) </a:t>
            </a:r>
            <a:r>
              <a:rPr lang="en-US" sz="1800" b="1" dirty="0" smtClean="0">
                <a:solidFill>
                  <a:schemeClr val="tx2">
                    <a:lumMod val="60000"/>
                    <a:lumOff val="40000"/>
                  </a:schemeClr>
                </a:solidFill>
              </a:rPr>
              <a:t>960-2826, (916) 500-0650</a:t>
            </a:r>
            <a:br>
              <a:rPr lang="en-US" sz="1800" b="1" dirty="0" smtClean="0">
                <a:solidFill>
                  <a:schemeClr val="tx2">
                    <a:lumMod val="60000"/>
                    <a:lumOff val="40000"/>
                  </a:schemeClr>
                </a:solidFill>
              </a:rPr>
            </a:br>
            <a:r>
              <a:rPr lang="ru-RU" sz="1800" b="1" dirty="0" smtClean="0">
                <a:solidFill>
                  <a:schemeClr val="tx2">
                    <a:lumMod val="60000"/>
                    <a:lumOff val="40000"/>
                  </a:schemeClr>
                </a:solidFill>
              </a:rPr>
              <a:t/>
            </a:r>
            <a:br>
              <a:rPr lang="ru-RU" sz="1800" b="1" dirty="0" smtClean="0">
                <a:solidFill>
                  <a:schemeClr val="tx2">
                    <a:lumMod val="60000"/>
                    <a:lumOff val="40000"/>
                  </a:schemeClr>
                </a:solidFill>
              </a:rPr>
            </a:br>
            <a:r>
              <a:rPr lang="ru-RU" sz="1800" b="1" dirty="0" smtClean="0">
                <a:solidFill>
                  <a:schemeClr val="tx2">
                    <a:lumMod val="60000"/>
                    <a:lumOff val="40000"/>
                  </a:schemeClr>
                </a:solidFill>
              </a:rPr>
              <a:t/>
            </a:r>
            <a:br>
              <a:rPr lang="ru-RU" sz="1800" b="1" dirty="0" smtClean="0">
                <a:solidFill>
                  <a:schemeClr val="tx2">
                    <a:lumMod val="60000"/>
                    <a:lumOff val="40000"/>
                  </a:schemeClr>
                </a:solidFill>
              </a:rPr>
            </a:br>
            <a:r>
              <a:rPr lang="en-US" sz="1800" b="1" dirty="0" smtClean="0">
                <a:solidFill>
                  <a:schemeClr val="tx2">
                    <a:lumMod val="60000"/>
                    <a:lumOff val="40000"/>
                  </a:schemeClr>
                </a:solidFill>
              </a:rPr>
              <a:t/>
            </a:r>
            <a:br>
              <a:rPr lang="en-US" sz="1800" b="1" dirty="0" smtClean="0">
                <a:solidFill>
                  <a:schemeClr val="tx2">
                    <a:lumMod val="60000"/>
                    <a:lumOff val="40000"/>
                  </a:schemeClr>
                </a:solidFill>
              </a:rPr>
            </a:br>
            <a:r>
              <a:rPr lang="ru-RU" sz="1800" i="1" dirty="0" smtClean="0">
                <a:solidFill>
                  <a:schemeClr val="bg1">
                    <a:lumMod val="75000"/>
                  </a:schemeClr>
                </a:solidFill>
              </a:rPr>
              <a:t>Хорошо там, где мы есть…</a:t>
            </a:r>
            <a:r>
              <a:rPr lang="en-US" sz="1800" i="1" dirty="0" smtClean="0">
                <a:solidFill>
                  <a:schemeClr val="bg1">
                    <a:lumMod val="75000"/>
                  </a:schemeClr>
                </a:solidFill>
                <a:latin typeface="Brush Script MT" panose="03060802040406070304" pitchFamily="66" charset="0"/>
              </a:rPr>
              <a:t> | It’s good where we are…</a:t>
            </a:r>
            <a:endParaRPr lang="ru-RU" sz="1800" i="1" dirty="0">
              <a:solidFill>
                <a:schemeClr val="bg1">
                  <a:lumMod val="75000"/>
                </a:schemeClr>
              </a:solidFill>
            </a:endParaRPr>
          </a:p>
        </p:txBody>
      </p:sp>
      <p:pic>
        <p:nvPicPr>
          <p:cNvPr id="30722" name="Picture 2" descr="C:\РАБОТА\БФэкопарк\ТбЧайка\ЧайкаКартинка1.png"/>
          <p:cNvPicPr>
            <a:picLocks noChangeAspect="1" noChangeArrowheads="1"/>
          </p:cNvPicPr>
          <p:nvPr/>
        </p:nvPicPr>
        <p:blipFill>
          <a:blip r:embed="rId4" cstate="print">
            <a:duotone>
              <a:prstClr val="black"/>
              <a:schemeClr val="accent2">
                <a:tint val="45000"/>
                <a:satMod val="400000"/>
              </a:schemeClr>
            </a:duotone>
          </a:blip>
          <a:srcRect/>
          <a:stretch>
            <a:fillRect/>
          </a:stretch>
        </p:blipFill>
        <p:spPr bwMode="auto">
          <a:xfrm>
            <a:off x="357158" y="357167"/>
            <a:ext cx="1033605" cy="857256"/>
          </a:xfrm>
          <a:prstGeom prst="rect">
            <a:avLst/>
          </a:prstGeom>
          <a:noFill/>
        </p:spPr>
      </p:pic>
    </p:spTree>
  </p:cSld>
  <p:clrMapOvr>
    <a:masterClrMapping/>
  </p:clrMapOvr>
  <p:transition spd="slow" advTm="15000">
    <p:zoom dir="in"/>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4714884"/>
            <a:ext cx="8086724" cy="1857388"/>
          </a:xfrm>
        </p:spPr>
        <p:txBody>
          <a:bodyPr>
            <a:noAutofit/>
          </a:bodyPr>
          <a:lstStyle/>
          <a:p>
            <a:pPr algn="l"/>
            <a:r>
              <a:rPr lang="ru-RU" sz="1600" dirty="0" smtClean="0"/>
              <a:t>● </a:t>
            </a:r>
            <a:r>
              <a:rPr lang="en-US" sz="1600" dirty="0" smtClean="0"/>
              <a:t>Lands in a size of 4.4 hectares</a:t>
            </a:r>
            <a:r>
              <a:rPr lang="ru-RU" sz="1600" dirty="0" smtClean="0"/>
              <a:t> (</a:t>
            </a:r>
            <a:r>
              <a:rPr lang="en-US" sz="1600" dirty="0" smtClean="0"/>
              <a:t>divided into 9 pieces), called “the Land” hereinafter</a:t>
            </a:r>
            <a:r>
              <a:rPr lang="ru-RU" sz="1600" dirty="0" smtClean="0"/>
              <a:t>. </a:t>
            </a:r>
            <a:r>
              <a:rPr lang="en-US" sz="1600" dirty="0" smtClean="0"/>
              <a:t/>
            </a:r>
            <a:br>
              <a:rPr lang="en-US" sz="1600" dirty="0" smtClean="0"/>
            </a:br>
            <a:r>
              <a:rPr lang="en-US" sz="1600" dirty="0" smtClean="0"/>
              <a:t>Purpose of use – recreational area</a:t>
            </a:r>
            <a:r>
              <a:rPr lang="ru-RU" sz="1600" dirty="0" smtClean="0"/>
              <a:t> (</a:t>
            </a:r>
            <a:r>
              <a:rPr lang="en-US" sz="1600" dirty="0" smtClean="0"/>
              <a:t>not for private houses, it can be resort, hotel or etc), </a:t>
            </a:r>
            <a:r>
              <a:rPr lang="ru-RU" sz="1600" dirty="0" smtClean="0"/>
              <a:t/>
            </a:r>
            <a:br>
              <a:rPr lang="ru-RU" sz="1600" dirty="0" smtClean="0"/>
            </a:br>
            <a:r>
              <a:rPr lang="ru-RU" sz="1600" dirty="0" smtClean="0"/>
              <a:t>● </a:t>
            </a:r>
            <a:r>
              <a:rPr lang="en-US" sz="1600" dirty="0" smtClean="0"/>
              <a:t>This is THE ONLY private land here around on the lakes near the confluence of the biggest rivers of European Russia</a:t>
            </a:r>
            <a:r>
              <a:rPr lang="ru-RU" sz="1600" dirty="0" smtClean="0"/>
              <a:t>.</a:t>
            </a:r>
            <a:r>
              <a:rPr lang="en-US" sz="1600" dirty="0" smtClean="0"/>
              <a:t> There are no other constructions breaking the scene and harmony. There is just one neighbor – tour base, holiday camping “Chaika”. But it’s a friend </a:t>
            </a:r>
            <a:r>
              <a:rPr lang="ru-RU" sz="1600" dirty="0" smtClean="0"/>
              <a:t>–</a:t>
            </a:r>
            <a:r>
              <a:rPr lang="en-US" sz="1600" dirty="0" smtClean="0"/>
              <a:t> charity eco-projects, cleaning of the forests and lakes, electricity and security spot, </a:t>
            </a:r>
            <a:r>
              <a:rPr lang="ru-RU" sz="1600" dirty="0" smtClean="0"/>
              <a:t/>
            </a:r>
            <a:br>
              <a:rPr lang="ru-RU" sz="1600" dirty="0" smtClean="0"/>
            </a:br>
            <a:r>
              <a:rPr lang="ru-RU" sz="1600" dirty="0" smtClean="0"/>
              <a:t>● </a:t>
            </a:r>
            <a:r>
              <a:rPr lang="en-US" sz="1600" dirty="0" smtClean="0"/>
              <a:t>Lying on the edge of the forests and lakes territories that are forbidden for sale by law, this exclusive Land owner can be sure in its secluded location for his guests and him for generations.</a:t>
            </a:r>
            <a:r>
              <a:rPr lang="ru-RU" sz="1600" dirty="0" smtClean="0"/>
              <a:t/>
            </a:r>
            <a:br>
              <a:rPr lang="ru-RU" sz="1600" dirty="0" smtClean="0"/>
            </a:br>
            <a:endParaRPr lang="ru-RU" sz="1600" dirty="0"/>
          </a:p>
        </p:txBody>
      </p:sp>
      <p:pic>
        <p:nvPicPr>
          <p:cNvPr id="4" name="Рисунок 3" descr="C:\РАБОТА\БФэкопарк\ТбКомары\УчастокСхемаФото.png"/>
          <p:cNvPicPr/>
          <p:nvPr/>
        </p:nvPicPr>
        <p:blipFill>
          <a:blip r:embed="rId2" cstate="print"/>
          <a:srcRect/>
          <a:stretch>
            <a:fillRect/>
          </a:stretch>
        </p:blipFill>
        <p:spPr bwMode="auto">
          <a:xfrm>
            <a:off x="0" y="0"/>
            <a:ext cx="9144000" cy="4286256"/>
          </a:xfrm>
          <a:prstGeom prst="rect">
            <a:avLst/>
          </a:prstGeom>
          <a:noFill/>
          <a:ln w="9525">
            <a:noFill/>
            <a:miter lim="800000"/>
            <a:headEnd/>
            <a:tailEnd/>
          </a:ln>
        </p:spPr>
      </p:pic>
    </p:spTree>
  </p:cSld>
  <p:clrMapOvr>
    <a:masterClrMapping/>
  </p:clrMapOvr>
  <p:transition advTm="20000">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РАБОТА\БФэкопарк\ТбЧайка\9\DJI_0084uchastok.jpg"/>
          <p:cNvPicPr>
            <a:picLocks noChangeAspect="1" noChangeArrowheads="1"/>
          </p:cNvPicPr>
          <p:nvPr/>
        </p:nvPicPr>
        <p:blipFill>
          <a:blip r:embed="rId2" cstate="print"/>
          <a:srcRect/>
          <a:stretch>
            <a:fillRect/>
          </a:stretch>
        </p:blipFill>
        <p:spPr bwMode="auto">
          <a:xfrm>
            <a:off x="0" y="0"/>
            <a:ext cx="9144000" cy="4079844"/>
          </a:xfrm>
          <a:prstGeom prst="rect">
            <a:avLst/>
          </a:prstGeom>
          <a:noFill/>
        </p:spPr>
      </p:pic>
      <p:sp>
        <p:nvSpPr>
          <p:cNvPr id="5" name="Заголовок 1"/>
          <p:cNvSpPr>
            <a:spLocks noGrp="1"/>
          </p:cNvSpPr>
          <p:nvPr>
            <p:ph type="title"/>
          </p:nvPr>
        </p:nvSpPr>
        <p:spPr>
          <a:xfrm>
            <a:off x="428596" y="4286256"/>
            <a:ext cx="8358246" cy="2214602"/>
          </a:xfrm>
        </p:spPr>
        <p:txBody>
          <a:bodyPr>
            <a:noAutofit/>
          </a:bodyPr>
          <a:lstStyle/>
          <a:p>
            <a:pPr algn="l"/>
            <a:r>
              <a:rPr lang="ru-RU" sz="1600" dirty="0" smtClean="0"/>
              <a:t>● </a:t>
            </a:r>
            <a:r>
              <a:rPr lang="en-US" sz="1600" dirty="0" smtClean="0"/>
              <a:t>Nearly the whole Land</a:t>
            </a:r>
            <a:r>
              <a:rPr lang="ru-RU" sz="1600" dirty="0" smtClean="0"/>
              <a:t> </a:t>
            </a:r>
            <a:r>
              <a:rPr lang="en-US" sz="1600" dirty="0" smtClean="0"/>
              <a:t>offered on sale is in this picture. Located 50 meters from the lake (it is obligatory condition by the Russian law) it spans for 350 meters from the road fork at the bottom of the photo along the lake side. The camping territory starts just in 50 meters. </a:t>
            </a:r>
            <a:br>
              <a:rPr lang="en-US" sz="1600" dirty="0" smtClean="0"/>
            </a:br>
            <a:r>
              <a:rPr lang="ru-RU" sz="1600" dirty="0" smtClean="0"/>
              <a:t>● </a:t>
            </a:r>
            <a:r>
              <a:rPr lang="en-US" sz="1600" dirty="0" smtClean="0"/>
              <a:t>There are some local people on this beach area of </a:t>
            </a:r>
            <a:r>
              <a:rPr lang="en-US" sz="1600" dirty="0" err="1" smtClean="0"/>
              <a:t>Borschacheye</a:t>
            </a:r>
            <a:r>
              <a:rPr lang="en-US" sz="1600" dirty="0" smtClean="0"/>
              <a:t> lake during hot summer days, but nearly no people at all in the lakes located nearby. </a:t>
            </a:r>
            <a:r>
              <a:rPr lang="ru-RU" sz="1600" dirty="0" smtClean="0"/>
              <a:t/>
            </a:r>
            <a:br>
              <a:rPr lang="ru-RU" sz="1600" dirty="0" smtClean="0"/>
            </a:br>
            <a:r>
              <a:rPr lang="ru-RU" sz="1600" dirty="0" smtClean="0"/>
              <a:t>● </a:t>
            </a:r>
            <a:r>
              <a:rPr lang="en-US" sz="1600" dirty="0" smtClean="0"/>
              <a:t>The road you can see in the picture in fact finishes at the camping entrance. Though it’s going aside the tour base towards the lakes and the Klyazma and Oka rivers, nowadays only special cars or real off-roaders can be sure about their further trip. </a:t>
            </a:r>
            <a:endParaRPr lang="ru-RU" sz="1600" dirty="0"/>
          </a:p>
        </p:txBody>
      </p:sp>
    </p:spTree>
  </p:cSld>
  <p:clrMapOvr>
    <a:masterClrMapping/>
  </p:clrMapOvr>
  <p:transition advTm="21000">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РАБОТА\БФэкопарк\ТбЧайка\9\DJI_0084uchastokVID1small.jpg"/>
          <p:cNvPicPr>
            <a:picLocks noChangeAspect="1" noChangeArrowheads="1"/>
          </p:cNvPicPr>
          <p:nvPr/>
        </p:nvPicPr>
        <p:blipFill>
          <a:blip r:embed="rId2"/>
          <a:srcRect/>
          <a:stretch>
            <a:fillRect/>
          </a:stretch>
        </p:blipFill>
        <p:spPr bwMode="auto">
          <a:xfrm>
            <a:off x="0" y="0"/>
            <a:ext cx="9144000" cy="4714875"/>
          </a:xfrm>
          <a:prstGeom prst="rect">
            <a:avLst/>
          </a:prstGeom>
          <a:noFill/>
        </p:spPr>
      </p:pic>
      <p:sp>
        <p:nvSpPr>
          <p:cNvPr id="5" name="Заголовок 1"/>
          <p:cNvSpPr>
            <a:spLocks noGrp="1"/>
          </p:cNvSpPr>
          <p:nvPr>
            <p:ph type="title"/>
          </p:nvPr>
        </p:nvSpPr>
        <p:spPr>
          <a:xfrm>
            <a:off x="428596" y="4714884"/>
            <a:ext cx="8301038" cy="1714488"/>
          </a:xfrm>
        </p:spPr>
        <p:txBody>
          <a:bodyPr>
            <a:noAutofit/>
          </a:bodyPr>
          <a:lstStyle/>
          <a:p>
            <a:pPr algn="l"/>
            <a:r>
              <a:rPr lang="ru-RU" sz="1600" dirty="0" smtClean="0"/>
              <a:t>● </a:t>
            </a:r>
            <a:r>
              <a:rPr lang="en-US" sz="1600" dirty="0" smtClean="0"/>
              <a:t>The lakeside edge of the Land can be seen near the lagoon on the right. 50 meters further there is a natural border so the real expressions from the ownerships’ size are much more impressive.</a:t>
            </a:r>
            <a:br>
              <a:rPr lang="en-US" sz="1600" dirty="0" smtClean="0"/>
            </a:br>
            <a:r>
              <a:rPr lang="ru-RU" sz="1600" dirty="0" smtClean="0"/>
              <a:t>● </a:t>
            </a:r>
            <a:r>
              <a:rPr lang="en-US" sz="1600" dirty="0" smtClean="0"/>
              <a:t>The nearest houses of the </a:t>
            </a:r>
            <a:r>
              <a:rPr lang="en-US" sz="1600" dirty="0" err="1" smtClean="0"/>
              <a:t>Ilina</a:t>
            </a:r>
            <a:r>
              <a:rPr lang="en-US" sz="1600" dirty="0" smtClean="0"/>
              <a:t>-Gora village can be seen in the upper right corner. It’s about 1.5 kilometers from the edge of the Land. The picturesque lands on the way from the village can be bought or rented later, if needed. </a:t>
            </a:r>
            <a:endParaRPr lang="ru-RU" sz="1600" dirty="0"/>
          </a:p>
        </p:txBody>
      </p:sp>
    </p:spTree>
  </p:cSld>
  <p:clrMapOvr>
    <a:masterClrMapping/>
  </p:clrMapOvr>
  <p:transition advTm="20000">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РАБОТА\БФэкопарк\ТбЧайка\9\DJI_0084uchastokVID.jpg"/>
          <p:cNvPicPr>
            <a:picLocks noChangeAspect="1" noChangeArrowheads="1"/>
          </p:cNvPicPr>
          <p:nvPr/>
        </p:nvPicPr>
        <p:blipFill>
          <a:blip r:embed="rId3"/>
          <a:srcRect/>
          <a:stretch>
            <a:fillRect/>
          </a:stretch>
        </p:blipFill>
        <p:spPr bwMode="auto">
          <a:xfrm>
            <a:off x="0" y="0"/>
            <a:ext cx="9183473" cy="4552977"/>
          </a:xfrm>
          <a:prstGeom prst="rect">
            <a:avLst/>
          </a:prstGeom>
          <a:noFill/>
        </p:spPr>
      </p:pic>
      <p:sp>
        <p:nvSpPr>
          <p:cNvPr id="5" name="Заголовок 1"/>
          <p:cNvSpPr>
            <a:spLocks noGrp="1"/>
          </p:cNvSpPr>
          <p:nvPr>
            <p:ph type="title"/>
          </p:nvPr>
        </p:nvSpPr>
        <p:spPr>
          <a:xfrm>
            <a:off x="428596" y="4857760"/>
            <a:ext cx="8286808" cy="1428760"/>
          </a:xfrm>
        </p:spPr>
        <p:txBody>
          <a:bodyPr>
            <a:noAutofit/>
          </a:bodyPr>
          <a:lstStyle/>
          <a:p>
            <a:pPr algn="l"/>
            <a:r>
              <a:rPr lang="ru-RU" sz="1600" dirty="0" smtClean="0"/>
              <a:t>● </a:t>
            </a:r>
            <a:r>
              <a:rPr lang="en-US" sz="1600" dirty="0" smtClean="0"/>
              <a:t>It’s the view to the West, to the Sunset. This is the end side of </a:t>
            </a:r>
            <a:r>
              <a:rPr lang="en-US" sz="1600" dirty="0" err="1" smtClean="0"/>
              <a:t>Borschacheye</a:t>
            </a:r>
            <a:r>
              <a:rPr lang="en-US" sz="1600" dirty="0" smtClean="0"/>
              <a:t> lake. There is a mirror-like surface of </a:t>
            </a:r>
            <a:r>
              <a:rPr lang="en-US" sz="1600" dirty="0" err="1" smtClean="0"/>
              <a:t>Zavod</a:t>
            </a:r>
            <a:r>
              <a:rPr lang="en-US" sz="1600" dirty="0" smtClean="0"/>
              <a:t> lake and the Klyazma river ellipse a bit further. </a:t>
            </a:r>
            <a:br>
              <a:rPr lang="en-US" sz="1600" dirty="0" smtClean="0"/>
            </a:br>
            <a:r>
              <a:rPr lang="ru-RU" sz="1600" dirty="0" smtClean="0"/>
              <a:t>● </a:t>
            </a:r>
            <a:r>
              <a:rPr lang="en-US" sz="1600" dirty="0" smtClean="0"/>
              <a:t>This is just one direction out of other three ones that can be used for walking, horse, bike, jeep or water safaris. Hundreds of hectares with nearly no people. And it’s not far.</a:t>
            </a:r>
            <a:br>
              <a:rPr lang="en-US" sz="1600" dirty="0" smtClean="0"/>
            </a:br>
            <a:r>
              <a:rPr lang="en-US" sz="1600" dirty="0" smtClean="0"/>
              <a:t>Folk and theme routes, fishing, hunting, mushrooms, berries. Animal feeding stations.  </a:t>
            </a:r>
            <a:r>
              <a:rPr lang="ru-RU" sz="1600" dirty="0" smtClean="0"/>
              <a:t> </a:t>
            </a:r>
            <a:r>
              <a:rPr lang="en-US" sz="1600" dirty="0" smtClean="0"/>
              <a:t>Festivals, air-</a:t>
            </a:r>
            <a:r>
              <a:rPr lang="en-US" sz="1600" dirty="0" err="1" smtClean="0"/>
              <a:t>baloon</a:t>
            </a:r>
            <a:r>
              <a:rPr lang="en-US" sz="1600" dirty="0" smtClean="0"/>
              <a:t> and motor parasailing fields, TV or cinema production venues. </a:t>
            </a:r>
            <a:endParaRPr lang="ru-RU" sz="1600" dirty="0"/>
          </a:p>
        </p:txBody>
      </p:sp>
    </p:spTree>
  </p:cSld>
  <p:clrMapOvr>
    <a:masterClrMapping/>
  </p:clrMapOvr>
  <p:transition advTm="20000">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4000504"/>
            <a:ext cx="8501122" cy="2714636"/>
          </a:xfrm>
        </p:spPr>
        <p:txBody>
          <a:bodyPr>
            <a:noAutofit/>
          </a:bodyPr>
          <a:lstStyle/>
          <a:p>
            <a:pPr algn="l"/>
            <a:r>
              <a:rPr lang="en-US" sz="1600" b="1" dirty="0" smtClean="0"/>
              <a:t>Location</a:t>
            </a:r>
            <a:r>
              <a:rPr lang="ru-RU" sz="1600" b="1" dirty="0" smtClean="0"/>
              <a:t>:</a:t>
            </a:r>
            <a:br>
              <a:rPr lang="ru-RU" sz="1600" b="1" dirty="0" smtClean="0"/>
            </a:br>
            <a:r>
              <a:rPr lang="ru-RU" sz="1600" b="1" dirty="0" smtClean="0"/>
              <a:t>● </a:t>
            </a:r>
            <a:r>
              <a:rPr lang="en-US" sz="1600" b="1" dirty="0" smtClean="0"/>
              <a:t>Moscow</a:t>
            </a:r>
            <a:r>
              <a:rPr lang="ru-RU" sz="1600" dirty="0" smtClean="0"/>
              <a:t> – 350 </a:t>
            </a:r>
            <a:r>
              <a:rPr lang="en-US" sz="1600" dirty="0" smtClean="0"/>
              <a:t>km</a:t>
            </a:r>
            <a:r>
              <a:rPr lang="ru-RU" sz="1600" dirty="0" smtClean="0"/>
              <a:t>,</a:t>
            </a:r>
            <a:r>
              <a:rPr lang="en-US" sz="1600" dirty="0" smtClean="0"/>
              <a:t> Vladimir </a:t>
            </a:r>
            <a:r>
              <a:rPr lang="ru-RU" sz="1600" dirty="0" smtClean="0"/>
              <a:t>– 170</a:t>
            </a:r>
            <a:r>
              <a:rPr lang="en-US" sz="1600" dirty="0" smtClean="0"/>
              <a:t> km</a:t>
            </a:r>
            <a:r>
              <a:rPr lang="ru-RU" sz="1600" dirty="0" smtClean="0"/>
              <a:t>, </a:t>
            </a:r>
            <a:r>
              <a:rPr lang="en-US" sz="1600" dirty="0" smtClean="0"/>
              <a:t>Nizhniy Novgorod </a:t>
            </a:r>
            <a:r>
              <a:rPr lang="ru-RU" sz="1600" dirty="0" smtClean="0"/>
              <a:t>– 60 </a:t>
            </a:r>
            <a:r>
              <a:rPr lang="en-US" sz="1600" dirty="0" smtClean="0"/>
              <a:t>km, Dzerzhinsk</a:t>
            </a:r>
            <a:r>
              <a:rPr lang="ru-RU" sz="1600" dirty="0" smtClean="0"/>
              <a:t> – 35 </a:t>
            </a:r>
            <a:r>
              <a:rPr lang="en-US" sz="1600" dirty="0" smtClean="0"/>
              <a:t>km</a:t>
            </a:r>
            <a:r>
              <a:rPr lang="ru-RU" sz="1600" dirty="0" smtClean="0"/>
              <a:t>;</a:t>
            </a:r>
            <a:br>
              <a:rPr lang="ru-RU" sz="1600" dirty="0" smtClean="0"/>
            </a:br>
            <a:r>
              <a:rPr lang="ru-RU" sz="1600" b="1" dirty="0" smtClean="0"/>
              <a:t>● </a:t>
            </a:r>
            <a:r>
              <a:rPr lang="ru-RU" sz="1600" dirty="0" smtClean="0"/>
              <a:t>М7 </a:t>
            </a:r>
            <a:r>
              <a:rPr lang="en-US" sz="1600" dirty="0" smtClean="0"/>
              <a:t>“Volga” highway Moscow-N. Novgorod </a:t>
            </a:r>
            <a:r>
              <a:rPr lang="ru-RU" sz="1600" dirty="0" smtClean="0"/>
              <a:t>– 8 </a:t>
            </a:r>
            <a:r>
              <a:rPr lang="en-US" sz="1600" dirty="0" smtClean="0"/>
              <a:t>km</a:t>
            </a:r>
            <a:r>
              <a:rPr lang="ru-RU" sz="1600" dirty="0" smtClean="0"/>
              <a:t>;</a:t>
            </a:r>
            <a:br>
              <a:rPr lang="ru-RU" sz="1600" dirty="0" smtClean="0"/>
            </a:br>
            <a:r>
              <a:rPr lang="ru-RU" sz="1600" dirty="0" smtClean="0"/>
              <a:t>● </a:t>
            </a:r>
            <a:r>
              <a:rPr lang="en-US" sz="1600" dirty="0" smtClean="0"/>
              <a:t>N. Novgorod/ airport</a:t>
            </a:r>
            <a:r>
              <a:rPr lang="ru-RU" sz="1600" dirty="0" smtClean="0"/>
              <a:t> – 55</a:t>
            </a:r>
            <a:r>
              <a:rPr lang="en-US" sz="1600" dirty="0" smtClean="0"/>
              <a:t> km, railway stations: </a:t>
            </a:r>
            <a:r>
              <a:rPr lang="en-US" sz="1600" dirty="0" err="1" smtClean="0"/>
              <a:t>Ilino</a:t>
            </a:r>
            <a:r>
              <a:rPr lang="en-US" sz="1600" dirty="0" smtClean="0"/>
              <a:t> – 4 km</a:t>
            </a:r>
            <a:r>
              <a:rPr lang="ru-RU" sz="1600" dirty="0" smtClean="0"/>
              <a:t>, </a:t>
            </a:r>
            <a:r>
              <a:rPr lang="en-US" sz="1600" dirty="0" smtClean="0"/>
              <a:t>Dzerzhinsk</a:t>
            </a:r>
            <a:r>
              <a:rPr lang="ru-RU" sz="1600" dirty="0" smtClean="0"/>
              <a:t> –</a:t>
            </a:r>
            <a:r>
              <a:rPr lang="en-US" sz="1600" dirty="0" smtClean="0"/>
              <a:t> </a:t>
            </a:r>
            <a:r>
              <a:rPr lang="ru-RU" sz="1600" dirty="0" smtClean="0"/>
              <a:t>40 </a:t>
            </a:r>
            <a:r>
              <a:rPr lang="en-US" sz="1600" dirty="0" smtClean="0"/>
              <a:t>km</a:t>
            </a:r>
            <a:r>
              <a:rPr lang="ru-RU" sz="1600" dirty="0" smtClean="0"/>
              <a:t>, </a:t>
            </a:r>
            <a:r>
              <a:rPr lang="en-US" sz="1600" dirty="0" smtClean="0"/>
              <a:t/>
            </a:r>
            <a:br>
              <a:rPr lang="en-US" sz="1600" dirty="0" smtClean="0"/>
            </a:br>
            <a:r>
              <a:rPr lang="en-US" sz="1600" dirty="0" smtClean="0"/>
              <a:t>Gorokhovets</a:t>
            </a:r>
            <a:r>
              <a:rPr lang="ru-RU" sz="1600" dirty="0" smtClean="0"/>
              <a:t> – 15 км, </a:t>
            </a:r>
            <a:r>
              <a:rPr lang="en-US" sz="1600" dirty="0" smtClean="0"/>
              <a:t>Vladimir</a:t>
            </a:r>
            <a:r>
              <a:rPr lang="ru-RU" sz="1600" dirty="0" smtClean="0"/>
              <a:t> – 170 </a:t>
            </a:r>
            <a:r>
              <a:rPr lang="en-US" sz="1600" dirty="0" smtClean="0"/>
              <a:t>km</a:t>
            </a:r>
            <a:r>
              <a:rPr lang="ru-RU" sz="1600" dirty="0" smtClean="0"/>
              <a:t>;</a:t>
            </a:r>
            <a:br>
              <a:rPr lang="ru-RU" sz="1600" dirty="0" smtClean="0"/>
            </a:br>
            <a:r>
              <a:rPr lang="ru-RU" sz="1600" dirty="0" smtClean="0"/>
              <a:t/>
            </a:r>
            <a:br>
              <a:rPr lang="ru-RU" sz="1600" dirty="0" smtClean="0"/>
            </a:br>
            <a:r>
              <a:rPr lang="en-US" sz="1600" b="1" dirty="0" smtClean="0"/>
              <a:t>Duration time from Moscow</a:t>
            </a:r>
            <a:r>
              <a:rPr lang="ru-RU" sz="1600" b="1" dirty="0" smtClean="0"/>
              <a:t>:</a:t>
            </a:r>
            <a:br>
              <a:rPr lang="ru-RU" sz="1600" b="1" dirty="0" smtClean="0"/>
            </a:br>
            <a:r>
              <a:rPr lang="ru-RU" sz="1600" dirty="0" smtClean="0"/>
              <a:t>● </a:t>
            </a:r>
            <a:r>
              <a:rPr lang="en-US" sz="1600" dirty="0" smtClean="0"/>
              <a:t>Fast trains </a:t>
            </a:r>
            <a:r>
              <a:rPr lang="en-US" sz="1600" dirty="0" err="1" smtClean="0"/>
              <a:t>Lastochka|Sapsan</a:t>
            </a:r>
            <a:r>
              <a:rPr lang="en-US" sz="1600" dirty="0" smtClean="0"/>
              <a:t> – from</a:t>
            </a:r>
            <a:r>
              <a:rPr lang="ru-RU" sz="1600" dirty="0" smtClean="0"/>
              <a:t> 3.5</a:t>
            </a:r>
            <a:r>
              <a:rPr lang="en-US" sz="1600" dirty="0" smtClean="0"/>
              <a:t>h to </a:t>
            </a:r>
            <a:r>
              <a:rPr lang="ru-RU" sz="1600" dirty="0" smtClean="0"/>
              <a:t>«</a:t>
            </a:r>
            <a:r>
              <a:rPr lang="en-US" sz="1600" dirty="0" smtClean="0"/>
              <a:t>Dzerzhinsk</a:t>
            </a:r>
            <a:r>
              <a:rPr lang="ru-RU" sz="1600" dirty="0" smtClean="0"/>
              <a:t>» (</a:t>
            </a:r>
            <a:r>
              <a:rPr lang="en-US" sz="1600" dirty="0" smtClean="0"/>
              <a:t>from 10</a:t>
            </a:r>
            <a:r>
              <a:rPr lang="ru-RU" sz="1600" dirty="0" smtClean="0"/>
              <a:t>00</a:t>
            </a:r>
            <a:r>
              <a:rPr lang="en-US" sz="1600" dirty="0" smtClean="0"/>
              <a:t> rubles</a:t>
            </a:r>
            <a:r>
              <a:rPr lang="ru-RU" sz="1600" dirty="0" smtClean="0"/>
              <a:t>) + 40 </a:t>
            </a:r>
            <a:r>
              <a:rPr lang="en-US" sz="1600" dirty="0" smtClean="0"/>
              <a:t>min. by taxi </a:t>
            </a:r>
            <a:r>
              <a:rPr lang="ru-RU" sz="1600" dirty="0" smtClean="0"/>
              <a:t>(</a:t>
            </a:r>
            <a:r>
              <a:rPr lang="en-US" sz="1600" dirty="0" smtClean="0"/>
              <a:t>~</a:t>
            </a:r>
            <a:r>
              <a:rPr lang="en-US" sz="1600" dirty="0"/>
              <a:t>9</a:t>
            </a:r>
            <a:r>
              <a:rPr lang="ru-RU" sz="1600" dirty="0" smtClean="0"/>
              <a:t>00 </a:t>
            </a:r>
            <a:r>
              <a:rPr lang="en-US" sz="1600" dirty="0" smtClean="0"/>
              <a:t>rubles</a:t>
            </a:r>
            <a:r>
              <a:rPr lang="ru-RU" sz="1600" dirty="0" smtClean="0"/>
              <a:t>).</a:t>
            </a:r>
            <a:r>
              <a:rPr lang="en-US" sz="1600" dirty="0" smtClean="0"/>
              <a:t> Night trains from 5h to “</a:t>
            </a:r>
            <a:r>
              <a:rPr lang="en-US" sz="1600" dirty="0" err="1" smtClean="0"/>
              <a:t>Ilino</a:t>
            </a:r>
            <a:r>
              <a:rPr lang="en-US" sz="1600" dirty="0" smtClean="0"/>
              <a:t>” station +</a:t>
            </a:r>
            <a:r>
              <a:rPr lang="ru-RU" sz="1600" dirty="0" smtClean="0"/>
              <a:t> 15 </a:t>
            </a:r>
            <a:r>
              <a:rPr lang="en-US" sz="1600" dirty="0" smtClean="0"/>
              <a:t>min. by taxi</a:t>
            </a:r>
            <a:r>
              <a:rPr lang="ru-RU" sz="1600" dirty="0" smtClean="0"/>
              <a:t>;</a:t>
            </a:r>
            <a:br>
              <a:rPr lang="ru-RU" sz="1600" dirty="0" smtClean="0"/>
            </a:br>
            <a:r>
              <a:rPr lang="ru-RU" sz="1600" dirty="0" smtClean="0"/>
              <a:t>● </a:t>
            </a:r>
            <a:r>
              <a:rPr lang="en-US" sz="1600" dirty="0" smtClean="0"/>
              <a:t>Car/ taxi or bus – by </a:t>
            </a:r>
            <a:r>
              <a:rPr lang="ru-RU" sz="1600" dirty="0" smtClean="0"/>
              <a:t>М7 </a:t>
            </a:r>
            <a:r>
              <a:rPr lang="en-US" sz="1600" dirty="0" smtClean="0"/>
              <a:t>highway ~</a:t>
            </a:r>
            <a:r>
              <a:rPr lang="ru-RU" sz="1600" dirty="0" smtClean="0"/>
              <a:t>4.5</a:t>
            </a:r>
            <a:r>
              <a:rPr lang="en-US" sz="1600" dirty="0" smtClean="0"/>
              <a:t>h </a:t>
            </a:r>
            <a:r>
              <a:rPr lang="ru-RU" sz="1600" dirty="0" smtClean="0"/>
              <a:t>(</a:t>
            </a:r>
            <a:r>
              <a:rPr lang="en-US" sz="1600" dirty="0" smtClean="0"/>
              <a:t>taxi cost is about 70</a:t>
            </a:r>
            <a:r>
              <a:rPr lang="ru-RU" sz="1600" dirty="0" smtClean="0"/>
              <a:t>00 </a:t>
            </a:r>
            <a:r>
              <a:rPr lang="en-US" sz="1600" dirty="0" smtClean="0"/>
              <a:t>rubles</a:t>
            </a:r>
            <a:r>
              <a:rPr lang="ru-RU" sz="1600" dirty="0" smtClean="0"/>
              <a:t>);</a:t>
            </a:r>
            <a:br>
              <a:rPr lang="ru-RU" sz="1600" dirty="0" smtClean="0"/>
            </a:br>
            <a:r>
              <a:rPr lang="ru-RU" sz="1600" b="1" dirty="0" smtClean="0"/>
              <a:t>●</a:t>
            </a:r>
            <a:r>
              <a:rPr lang="ru-RU" sz="1600" dirty="0" smtClean="0"/>
              <a:t> </a:t>
            </a:r>
            <a:r>
              <a:rPr lang="en-US" sz="1600" dirty="0" smtClean="0"/>
              <a:t>Air – ~1h to N. Novgorod/ </a:t>
            </a:r>
            <a:r>
              <a:rPr lang="en-US" sz="1600" dirty="0" err="1" smtClean="0"/>
              <a:t>Strigino</a:t>
            </a:r>
            <a:r>
              <a:rPr lang="en-US" sz="1600" dirty="0" smtClean="0"/>
              <a:t> airport</a:t>
            </a:r>
            <a:r>
              <a:rPr lang="ru-RU" sz="1600" dirty="0" smtClean="0"/>
              <a:t> (</a:t>
            </a:r>
            <a:r>
              <a:rPr lang="en-US" sz="1600" dirty="0" smtClean="0"/>
              <a:t>from 30</a:t>
            </a:r>
            <a:r>
              <a:rPr lang="ru-RU" sz="1600" dirty="0" smtClean="0"/>
              <a:t>00</a:t>
            </a:r>
            <a:r>
              <a:rPr lang="en-US" sz="1600" dirty="0" smtClean="0"/>
              <a:t> rubles</a:t>
            </a:r>
            <a:r>
              <a:rPr lang="ru-RU" sz="1600" dirty="0" smtClean="0"/>
              <a:t>) + </a:t>
            </a:r>
            <a:r>
              <a:rPr lang="en-US" sz="1600" dirty="0" smtClean="0"/>
              <a:t>~</a:t>
            </a:r>
            <a:r>
              <a:rPr lang="ru-RU" sz="1600" dirty="0" smtClean="0"/>
              <a:t>1</a:t>
            </a:r>
            <a:r>
              <a:rPr lang="en-US" sz="1600" dirty="0" smtClean="0"/>
              <a:t>h by taxi</a:t>
            </a:r>
            <a:r>
              <a:rPr lang="ru-RU" sz="1600" dirty="0" smtClean="0"/>
              <a:t> (</a:t>
            </a:r>
            <a:r>
              <a:rPr lang="en-US" sz="1600" dirty="0" smtClean="0"/>
              <a:t>~2</a:t>
            </a:r>
            <a:r>
              <a:rPr lang="ru-RU" sz="1600" dirty="0" smtClean="0"/>
              <a:t>000 </a:t>
            </a:r>
            <a:r>
              <a:rPr lang="en-US" sz="1600" dirty="0" smtClean="0"/>
              <a:t>rubles</a:t>
            </a:r>
            <a:r>
              <a:rPr lang="ru-RU" sz="1600" dirty="0" smtClean="0"/>
              <a:t>) </a:t>
            </a:r>
            <a:endParaRPr lang="ru-RU" sz="1600" dirty="0"/>
          </a:p>
        </p:txBody>
      </p:sp>
      <p:pic>
        <p:nvPicPr>
          <p:cNvPr id="27650" name="Picture 2" descr="C:\РАБОТА\БФэкопарк\ПаркКартаМЕЛКО2.png"/>
          <p:cNvPicPr>
            <a:picLocks noChangeAspect="1" noChangeArrowheads="1"/>
          </p:cNvPicPr>
          <p:nvPr/>
        </p:nvPicPr>
        <p:blipFill>
          <a:blip r:embed="rId2"/>
          <a:srcRect/>
          <a:stretch>
            <a:fillRect/>
          </a:stretch>
        </p:blipFill>
        <p:spPr bwMode="auto">
          <a:xfrm>
            <a:off x="0" y="0"/>
            <a:ext cx="9144000" cy="3962906"/>
          </a:xfrm>
          <a:prstGeom prst="rect">
            <a:avLst/>
          </a:prstGeom>
          <a:noFill/>
        </p:spPr>
      </p:pic>
    </p:spTree>
  </p:cSld>
  <p:clrMapOvr>
    <a:masterClrMapping/>
  </p:clrMapOvr>
  <p:transition spd="med" advTm="20000">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4500570"/>
            <a:ext cx="8501122" cy="1643074"/>
          </a:xfrm>
        </p:spPr>
        <p:txBody>
          <a:bodyPr>
            <a:noAutofit/>
          </a:bodyPr>
          <a:lstStyle/>
          <a:p>
            <a:pPr algn="l"/>
            <a:r>
              <a:rPr lang="ru-RU" sz="1600" dirty="0" smtClean="0"/>
              <a:t>● </a:t>
            </a:r>
            <a:r>
              <a:rPr lang="en-US" sz="1600" dirty="0" smtClean="0"/>
              <a:t>Private choice is a matter of taste… And someone really would prefer deserts to mountains, lakes to oceans, oceans to seas. The best landscapes of Central Russia can be found on rivers, lakes, water preservations/handmade seas, so we don’t compare to the Alps or the Maldives,</a:t>
            </a:r>
            <a:br>
              <a:rPr lang="en-US" sz="1600" dirty="0" smtClean="0"/>
            </a:br>
            <a:r>
              <a:rPr lang="ru-RU" sz="1600" dirty="0" smtClean="0"/>
              <a:t>● </a:t>
            </a:r>
            <a:r>
              <a:rPr lang="en-US" sz="1600" dirty="0" smtClean="0"/>
              <a:t>Probably, local lakes cannot be suitable for yacht owners but they are definitely more cozy, predictable, quite and safe</a:t>
            </a:r>
            <a:r>
              <a:rPr lang="ru-RU" sz="1600" dirty="0" smtClean="0"/>
              <a:t>. </a:t>
            </a:r>
            <a:r>
              <a:rPr lang="en-US" sz="1600" dirty="0" smtClean="0"/>
              <a:t>All local lakes are of different beauty,</a:t>
            </a:r>
            <a:r>
              <a:rPr lang="ru-RU" sz="1600" dirty="0" smtClean="0"/>
              <a:t> </a:t>
            </a:r>
            <a:r>
              <a:rPr lang="en-US" sz="1600" dirty="0" smtClean="0"/>
              <a:t>covered by beautiful forests and very secluded. And there are rivers here anyway! Even 2, though in 15-45 minutes walking time. </a:t>
            </a:r>
            <a:endParaRPr lang="ru-RU" sz="1600" dirty="0"/>
          </a:p>
        </p:txBody>
      </p:sp>
      <p:pic>
        <p:nvPicPr>
          <p:cNvPr id="1026" name="Picture 2" descr="C:\РАБОТА\БФэкопарк\РусландияКарта.gif"/>
          <p:cNvPicPr>
            <a:picLocks noChangeAspect="1" noChangeArrowheads="1"/>
          </p:cNvPicPr>
          <p:nvPr/>
        </p:nvPicPr>
        <p:blipFill>
          <a:blip r:embed="rId2"/>
          <a:srcRect/>
          <a:stretch>
            <a:fillRect/>
          </a:stretch>
        </p:blipFill>
        <p:spPr bwMode="auto">
          <a:xfrm>
            <a:off x="0" y="0"/>
            <a:ext cx="9144000" cy="4357694"/>
          </a:xfrm>
          <a:prstGeom prst="rect">
            <a:avLst/>
          </a:prstGeom>
          <a:noFill/>
        </p:spPr>
      </p:pic>
    </p:spTree>
  </p:cSld>
  <p:clrMapOvr>
    <a:masterClrMapping/>
  </p:clrMapOvr>
  <p:transition spd="med" advTm="20000">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4572008"/>
            <a:ext cx="8929718" cy="2214578"/>
          </a:xfrm>
        </p:spPr>
        <p:txBody>
          <a:bodyPr>
            <a:normAutofit/>
          </a:bodyPr>
          <a:lstStyle/>
          <a:p>
            <a:pPr>
              <a:buNone/>
            </a:pPr>
            <a:r>
              <a:rPr lang="ru-RU" sz="1800" dirty="0" smtClean="0"/>
              <a:t>      </a:t>
            </a:r>
            <a:r>
              <a:rPr lang="ru-RU" sz="1600" dirty="0" smtClean="0"/>
              <a:t>● </a:t>
            </a:r>
            <a:r>
              <a:rPr lang="en-US" sz="1600" dirty="0" smtClean="0"/>
              <a:t>It is a view of the opposite bank of the Klyazma river with future golf courses near </a:t>
            </a:r>
            <a:r>
              <a:rPr lang="en-US" sz="1600" dirty="0" err="1" smtClean="0"/>
              <a:t>Staritsa</a:t>
            </a:r>
            <a:r>
              <a:rPr lang="en-US" sz="1600" dirty="0" smtClean="0"/>
              <a:t> bay. It is already Vladimir region. Walking distance from the Land </a:t>
            </a:r>
            <a:r>
              <a:rPr lang="ru-RU" sz="1600" dirty="0" smtClean="0"/>
              <a:t>– 45</a:t>
            </a:r>
            <a:r>
              <a:rPr lang="en-US" sz="1600" dirty="0" smtClean="0"/>
              <a:t> minutes plus boat ferry. It is about 5 km away from the point of the Klyazma and Oka confluence. The nearest village is in about 3 km, famous lands of the great Russian cinema producer Nikita </a:t>
            </a:r>
            <a:r>
              <a:rPr lang="en-US" sz="1600" dirty="0" err="1" smtClean="0"/>
              <a:t>Mikhalkov</a:t>
            </a:r>
            <a:r>
              <a:rPr lang="en-US" sz="1600" dirty="0" smtClean="0"/>
              <a:t> are located in about 10 km from here.</a:t>
            </a:r>
          </a:p>
          <a:p>
            <a:pPr>
              <a:buNone/>
            </a:pPr>
            <a:r>
              <a:rPr lang="en-US" sz="1600" dirty="0" smtClean="0"/>
              <a:t>       </a:t>
            </a:r>
            <a:r>
              <a:rPr lang="ru-RU" sz="1600" dirty="0" smtClean="0"/>
              <a:t>● </a:t>
            </a:r>
            <a:r>
              <a:rPr lang="en-US" sz="1600" dirty="0" smtClean="0"/>
              <a:t>Meanwhile, these lands are very similar to Eco-park lands. Though these lands are closer to Moscow on the map they are actually much worse to get there. Moreover there are no infrastructure possibilities there. </a:t>
            </a:r>
            <a:endParaRPr lang="ru-RU" sz="1600" dirty="0"/>
          </a:p>
        </p:txBody>
      </p:sp>
      <p:pic>
        <p:nvPicPr>
          <p:cNvPr id="6146" name="Picture 2" descr="C:\РАБОТА\БФэкопарк\ТбЧайка\9\DJI_0084uchastokVID3small.jpg"/>
          <p:cNvPicPr>
            <a:picLocks noChangeAspect="1" noChangeArrowheads="1"/>
          </p:cNvPicPr>
          <p:nvPr/>
        </p:nvPicPr>
        <p:blipFill>
          <a:blip r:embed="rId2"/>
          <a:srcRect/>
          <a:stretch>
            <a:fillRect/>
          </a:stretch>
        </p:blipFill>
        <p:spPr bwMode="auto">
          <a:xfrm>
            <a:off x="0" y="0"/>
            <a:ext cx="9144000" cy="4366617"/>
          </a:xfrm>
          <a:prstGeom prst="rect">
            <a:avLst/>
          </a:prstGeom>
          <a:noFill/>
        </p:spPr>
      </p:pic>
    </p:spTree>
  </p:cSld>
  <p:clrMapOvr>
    <a:masterClrMapping/>
  </p:clrMapOvr>
  <p:transition spd="med" advTm="20000">
    <p:dissolve/>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objectDefaults>
  <a:extraClrSchemeLst/>
</a:theme>
</file>

<file path=ppt/theme/theme2.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4535</TotalTime>
  <Words>1079</Words>
  <Application>Microsoft Office PowerPoint</Application>
  <PresentationFormat>Экран (4:3)</PresentationFormat>
  <Paragraphs>67</Paragraphs>
  <Slides>22</Slides>
  <Notes>2</Notes>
  <HiddenSlides>0</HiddenSlides>
  <MMClips>0</MMClips>
  <ScaleCrop>false</ScaleCrop>
  <HeadingPairs>
    <vt:vector size="4" baseType="variant">
      <vt:variant>
        <vt:lpstr>Тема</vt:lpstr>
      </vt:variant>
      <vt:variant>
        <vt:i4>2</vt:i4>
      </vt:variant>
      <vt:variant>
        <vt:lpstr>Заголовки слайдов</vt:lpstr>
      </vt:variant>
      <vt:variant>
        <vt:i4>22</vt:i4>
      </vt:variant>
    </vt:vector>
  </HeadingPairs>
  <TitlesOfParts>
    <vt:vector size="24" baseType="lpstr">
      <vt:lpstr>Тема Office</vt:lpstr>
      <vt:lpstr>Волна</vt:lpstr>
      <vt:lpstr>You can’t get all the money, You can’t owe the whole world, But you can have the best, it’s really funny,  You need luck and good taste. If not – it’s your fault   -Arti</vt:lpstr>
      <vt:lpstr>Презентация PowerPoint</vt:lpstr>
      <vt:lpstr>● Lands in a size of 4.4 hectares (divided into 9 pieces), called “the Land” hereinafter.  Purpose of use – recreational area (not for private houses, it can be resort, hotel or etc),  ● This is THE ONLY private land here around on the lakes near the confluence of the biggest rivers of European Russia. There are no other constructions breaking the scene and harmony. There is just one neighbor – tour base, holiday camping “Chaika”. But it’s a friend – charity eco-projects, cleaning of the forests and lakes, electricity and security spot,  ● Lying on the edge of the forests and lakes territories that are forbidden for sale by law, this exclusive Land owner can be sure in its secluded location for his guests and him for generations. </vt:lpstr>
      <vt:lpstr>● Nearly the whole Land offered on sale is in this picture. Located 50 meters from the lake (it is obligatory condition by the Russian law) it spans for 350 meters from the road fork at the bottom of the photo along the lake side. The camping territory starts just in 50 meters.  ● There are some local people on this beach area of Borschacheye lake during hot summer days, but nearly no people at all in the lakes located nearby.  ● The road you can see in the picture in fact finishes at the camping entrance. Though it’s going aside the tour base towards the lakes and the Klyazma and Oka rivers, nowadays only special cars or real off-roaders can be sure about their further trip. </vt:lpstr>
      <vt:lpstr>● The lakeside edge of the Land can be seen near the lagoon on the right. 50 meters further there is a natural border so the real expressions from the ownerships’ size are much more impressive. ● The nearest houses of the Ilina-Gora village can be seen in the upper right corner. It’s about 1.5 kilometers from the edge of the Land. The picturesque lands on the way from the village can be bought or rented later, if needed. </vt:lpstr>
      <vt:lpstr>● It’s the view to the West, to the Sunset. This is the end side of Borschacheye lake. There is a mirror-like surface of Zavod lake and the Klyazma river ellipse a bit further.  ● This is just one direction out of other three ones that can be used for walking, horse, bike, jeep or water safaris. Hundreds of hectares with nearly no people. And it’s not far. Folk and theme routes, fishing, hunting, mushrooms, berries. Animal feeding stations.   Festivals, air-baloon and motor parasailing fields, TV or cinema production venues. </vt:lpstr>
      <vt:lpstr>Location: ● Moscow – 350 km, Vladimir – 170 km, Nizhniy Novgorod – 60 km, Dzerzhinsk – 35 km; ● М7 “Volga” highway Moscow-N. Novgorod – 8 km; ● N. Novgorod/ airport – 55 km, railway stations: Ilino – 4 km, Dzerzhinsk – 40 km,  Gorokhovets – 15 км, Vladimir – 170 km;  Duration time from Moscow: ● Fast trains Lastochka|Sapsan – from 3.5h to «Dzerzhinsk» (from 1000 rubles) + 40 min. by taxi (~900 rubles). Night trains from 5h to “Ilino” station + 15 min. by taxi; ● Car/ taxi or bus – by М7 highway ~4.5h (taxi cost is about 7000 rubles); ● Air – ~1h to N. Novgorod/ Strigino airport (from 3000 rubles) + ~1h by taxi (~2000 rubles) </vt:lpstr>
      <vt:lpstr>● Private choice is a matter of taste… And someone really would prefer deserts to mountains, lakes to oceans, oceans to seas. The best landscapes of Central Russia can be found on rivers, lakes, water preservations/handmade seas, so we don’t compare to the Alps or the Maldives, ● Probably, local lakes cannot be suitable for yacht owners but they are definitely more cozy, predictable, quite and safe. All local lakes are of different beauty, covered by beautiful forests and very secluded. And there are rivers here anyway! Even 2, though in 15-45 minutes walking time. </vt:lpstr>
      <vt:lpstr>Презентация PowerPoint</vt:lpstr>
      <vt:lpstr>Презентация PowerPoint</vt:lpstr>
      <vt:lpstr>● Borschacheye 50m, Dolgoe 150м, Zavod 1km, Krutoe &amp; Tikhoe 1.5km, Klyazma 1.5km and Oka 4 km</vt:lpstr>
      <vt:lpstr>● The local ecological situation is one of the best in the region due to the wind rose and location of the Land area 50 km upstream the Oka river from the plants. This is confirmed by regular air and water control. So, hundreds of sq kilometers around just a green zone, lakes and magnetism of the rivers’ confluence: the picturesque Suvorosh and the Luh join to the Klyazma and the Klyazma flows to the Oka, making it more full-flowing here than the Volga. </vt:lpstr>
      <vt:lpstr>● Camping “Chaika” (means “Seagull”) adjoining the Land – is an integral part of the Eco-park project. For many years “Chaika” was a property of the government plant and from 2015 it belongs to a charity foundation. After a long conservation and later full reconstruction it was open again in the year of its 50th Anniversary. All programs of the camping  are educational, sport, thematic and ecological sessions. This is the base for adventure travel and nature protection.   ● “Chaika” is a seasonal camping. 8 summer cottages, an open-air cafeteria, kitchen, a medical centre, a couple of terraces, a warehouse, a couple of pavilions, a shower/sauna spot, a few WC cabins. In any way of the Land development this camping will be definitely helpful for the Land owners: mutual work at a landscape design, in forming the road and new beaches, in operating theme and folk paths, sanitary, electricity and security jobs in the Land area, big events administration. When available the camping can extend the range of the Land services by providing budget rooms for some part of a group, for example. </vt:lpstr>
      <vt:lpstr>The unique combination of positive factors is making the Eco-park one of undoubtedly best places for recreation in the area of about 400 km around Moscow:  - The EXCLUSIVE location with the unique natural potential and the absence of such analogues basing on the combination of all positive factors; - OPTIMAL distance from human settlements and roads, and that is why optimal ratio of a wild nature and safety; - An OASIS of beautiful lakes and rivers in a convenient accessibility from biggest cities, Moscow and N. Novgorod; - West side of the Nizhny Novgorod region is the MOST promising district in terms of economical development in the Central Russia;  So, the main exclusivity of the Land is a unique combination of seclusion in the beautiful lands with convenient transport accessibility (when you don’t need to go somewhere far in the forests, with not enough safety and infrastructure facilities) and wide opportunities for travel and work : Gorohovets, Gorbatov, Frolishi, Dzerzhinsk, Nizhny Novgorod, Gorodets, Semenov, Murom, Vladimir, Suzdal, Ivanovo, Arzamas, Diveevo, … the Gorkovskoe sea, kayaking and rafting through the Lukh, Klyazma, Kerzhenets, Vetluga, Oka, Volga, Sura.  * Besides, some resorts based not far from here, like the “Chaika” resort hotel and “Rancho 636”, “Ildorf” and “Serebro”, located just 7 km away from the Land, - are the renowned constant leaders among Central Russia resort hotels. And their maximum occupancy  is based on the clients coming from Moscow, who loves these hotels for their location first of all … And, to remind, the Eco-park location is more exclusive and definitely better! </vt:lpstr>
      <vt:lpstr>Презентация PowerPoint</vt:lpstr>
      <vt:lpstr>The main IDEA of developing of the Land is creating of Safari Eco-park in and around. To save and increase natural advantages of these lands, to create ultimate nature resort.   What the Eco-park consists of: ● New 4* resort on the Land (4.4 hectares) + 0.7 hectares (between the Land &amp; the “Chaika” base), ● The “Chaika” camp (budget summer accommodation, open air and sports activities for youngsters), ● Thematic eco and folk paths and safari routes (forests, fields, lakes, rivers), ● Involvement of the surrounding lakes for eco-routes, sports and travel activities.   Basic project of the new 4* complex: - First class resort (3*+/4*), implemented in surrounding natural landscapes, - 40 1-2-storey eco cottages with panoramic windows and verandahs, 48 to 120 sq. meters, - 2-storey main building with 30 rooms and suites, restaurant, business centre, transforming conference hall and class rooms,  - Restaurant and entertaining complex,  - Sports complex with swimming pool, playing ground, track, saunas, SPA, - Russian banya wooden houses with direct access to the lake, - Ethno village, household building with laundry, warehouse, boiler house, security and garage,  - Extensive equipment for eco-tourism, sports and entertainments. Estimated project cost – 370 mln. rubles (payback ~5-6 years from the start of the construction). *Very important to know that most of the resorts in Russia including some popular in this area are in fact renovated old USSR camps. We have an excellent advantage to use all the best what modern architecture and technologies can give us today, we can create and make truly outstanding things!  We have different excellent OPTIONS for our partners, investors and Foundation sponsors  to be involved in this excellent project.</vt:lpstr>
      <vt:lpstr>Презентация PowerPoint</vt:lpstr>
      <vt:lpstr>Презентация PowerPoint</vt:lpstr>
      <vt:lpstr>Презентация PowerPoint</vt:lpstr>
      <vt:lpstr>Презентация PowerPoint</vt:lpstr>
      <vt:lpstr>PRICES and different OPTIONS for our partners, investors and Foundation sponsors: 1. Basic invest project (380 mln rubles/ ~$ 4 mln), partial or full project control possible, 2. Purchase of the whole Land 4.4 hectare (48 mln rubles/ ~$ 550k), 3. Purchase of parts of the Land to participate in the eco project with your business: 2,12 hectares (№52:22:0700028:115 part) + (№ 52:22:0700028:116) + (№52:22:0700028:113) 2,47 hectares (№52:22:0700028:115 part) + (№ 52:22:0700028:116) + (№52:22:0700028:113) + …:109-112 1,98 hectares (№52:22:0700028:115 part) + (№ 52:22:0700028:117) + (№52:22:0700028:120) 4,4 hectares (№52:22:0700028:115 part) + (№ …:113, 115, 116, 117, 120, 109-112)  4. Sponsorships of the final fitting of the camping ”Chaika”, new pier-cafe and eco paths 5. Sponsorships (many choices) of the family amateur sports games “Forest Games” – charity foundation project to support ecology in the lakes and forests in this very area.  Payment methods: ● Money transfer to the account of the owner, private person or a legal company, ● Direct contract with the Land owner, ● (!) Partial payment is possible as a charity donation or sponsorships contract, including payment by donation of some goods and services, ● 20% of the Land sales is going for the Eco-park development, charity programs needs, the camping development and environmental programs around it. *Please, note restrictions apply for ‘not friendly countries’ according to the Russian Federation Government low issued in March, 2022</vt:lpstr>
      <vt:lpstr>NOTHING to compare…  This offer is of a limited time validity. Don’t miss! The term ‘IT’S ONCE IN A LIFETIME’ CHANCE’ is activated.    We’ll be happy to answer any of your questions. With best regards,  GEO   E-mail: geo@volga-oka.ru, rusdevelopers@yandex.ru  Т: +7 (495) 960-2826, (916) 500-0650    Хорошо там, где мы есть… | It’s good where we are…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1</dc:creator>
  <cp:lastModifiedBy>User</cp:lastModifiedBy>
  <cp:revision>155</cp:revision>
  <dcterms:created xsi:type="dcterms:W3CDTF">2019-12-13T13:42:18Z</dcterms:created>
  <dcterms:modified xsi:type="dcterms:W3CDTF">2024-11-30T12:35:21Z</dcterms:modified>
</cp:coreProperties>
</file>