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59" r:id="rId5"/>
    <p:sldId id="260" r:id="rId6"/>
    <p:sldId id="258" r:id="rId7"/>
    <p:sldId id="262" r:id="rId8"/>
    <p:sldId id="264" r:id="rId9"/>
    <p:sldId id="274" r:id="rId10"/>
    <p:sldId id="265" r:id="rId11"/>
    <p:sldId id="269" r:id="rId12"/>
    <p:sldId id="270" r:id="rId13"/>
    <p:sldId id="275" r:id="rId14"/>
    <p:sldId id="272" r:id="rId15"/>
    <p:sldId id="276" r:id="rId16"/>
    <p:sldId id="268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1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6373A-BB07-4553-AE64-8F779CEF3759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FD88A-086B-4764-A649-0C5388CEE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060848"/>
            <a:ext cx="360897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09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6046" r="2664"/>
          <a:stretch>
            <a:fillRect/>
          </a:stretch>
        </p:blipFill>
        <p:spPr bwMode="auto">
          <a:xfrm>
            <a:off x="-180528" y="-27384"/>
            <a:ext cx="1087320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6178698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РАСХОДЫ единовременные (в течение 6-8 месяцев с начала строительства):</a:t>
            </a:r>
            <a:r>
              <a:rPr lang="ru-RU" sz="1400" b="1" dirty="0" smtClean="0">
                <a:solidFill>
                  <a:srgbClr val="FF0000"/>
                </a:solidFill>
              </a:rPr>
              <a:t> =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87,350 тр </a:t>
            </a:r>
            <a:r>
              <a:rPr lang="ru-RU" sz="1400" dirty="0" smtClean="0">
                <a:solidFill>
                  <a:schemeClr val="bg1"/>
                </a:solidFill>
              </a:rPr>
              <a:t>+ спорт зима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Участки общей площадью 2.12 га в собственность (выкуп Инвестором минимум 50%) = </a:t>
            </a:r>
            <a:r>
              <a:rPr lang="ru-RU" sz="1200" b="1" dirty="0" smtClean="0">
                <a:solidFill>
                  <a:schemeClr val="bg1"/>
                </a:solidFill>
              </a:rPr>
              <a:t>24,400 </a:t>
            </a:r>
            <a:r>
              <a:rPr lang="ru-RU" sz="1200" b="1" dirty="0" err="1" smtClean="0">
                <a:solidFill>
                  <a:schemeClr val="bg1"/>
                </a:solidFill>
              </a:rPr>
              <a:t>тр</a:t>
            </a:r>
            <a:r>
              <a:rPr lang="ru-RU" sz="1200" dirty="0" smtClean="0">
                <a:solidFill>
                  <a:schemeClr val="bg1"/>
                </a:solidFill>
              </a:rPr>
              <a:t> – 12,200! (= % ОБФ)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Коттеджи (каркасные/ модульные, ~36-4</a:t>
            </a:r>
            <a:r>
              <a:rPr lang="en-US" sz="1200" dirty="0" smtClean="0">
                <a:solidFill>
                  <a:schemeClr val="bg1"/>
                </a:solidFill>
              </a:rPr>
              <a:t>8</a:t>
            </a:r>
            <a:r>
              <a:rPr lang="ru-RU" sz="1200" dirty="0" smtClean="0">
                <a:solidFill>
                  <a:schemeClr val="bg1"/>
                </a:solidFill>
              </a:rPr>
              <a:t> м </a:t>
            </a:r>
            <a:r>
              <a:rPr lang="ru-RU" sz="1200" dirty="0" err="1" smtClean="0">
                <a:solidFill>
                  <a:schemeClr val="bg1"/>
                </a:solidFill>
              </a:rPr>
              <a:t>кв</a:t>
            </a:r>
            <a:r>
              <a:rPr lang="ru-RU" sz="1200" dirty="0" smtClean="0">
                <a:solidFill>
                  <a:schemeClr val="bg1"/>
                </a:solidFill>
              </a:rPr>
              <a:t> с террасой, вкл. оснащение) – 15 шт. * 2,350 тр = </a:t>
            </a:r>
            <a:r>
              <a:rPr lang="ru-RU" sz="1200" b="1" dirty="0" smtClean="0">
                <a:solidFill>
                  <a:schemeClr val="bg1"/>
                </a:solidFill>
              </a:rPr>
              <a:t>35,250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Главный корпус (564 м кв): ресторан (162 м кв), кухня (120 м кв), номера для персонала (40 м </a:t>
            </a:r>
            <a:r>
              <a:rPr lang="ru-RU" sz="1200" dirty="0" err="1" smtClean="0">
                <a:solidFill>
                  <a:schemeClr val="bg1"/>
                </a:solidFill>
              </a:rPr>
              <a:t>кв</a:t>
            </a:r>
            <a:r>
              <a:rPr lang="ru-RU" sz="1200" dirty="0" smtClean="0">
                <a:solidFill>
                  <a:schemeClr val="bg1"/>
                </a:solidFill>
              </a:rPr>
              <a:t>), </a:t>
            </a:r>
            <a:r>
              <a:rPr lang="ru-RU" sz="1200" dirty="0">
                <a:solidFill>
                  <a:schemeClr val="bg1"/>
                </a:solidFill>
              </a:rPr>
              <a:t>4 </a:t>
            </a:r>
            <a:r>
              <a:rPr lang="ru-RU" sz="1200" dirty="0" smtClean="0">
                <a:solidFill>
                  <a:schemeClr val="bg1"/>
                </a:solidFill>
              </a:rPr>
              <a:t>номера и офис, 2й этаж: бар-бильярд, диско-зал/игровая и кафе-терраса (282м </a:t>
            </a:r>
            <a:r>
              <a:rPr lang="ru-RU" sz="1200" dirty="0" err="1" smtClean="0">
                <a:solidFill>
                  <a:schemeClr val="bg1"/>
                </a:solidFill>
              </a:rPr>
              <a:t>кв</a:t>
            </a:r>
            <a:r>
              <a:rPr lang="ru-RU" sz="1200" dirty="0" smtClean="0">
                <a:solidFill>
                  <a:schemeClr val="bg1"/>
                </a:solidFill>
              </a:rPr>
              <a:t>), всё включая оснащение = </a:t>
            </a:r>
            <a:r>
              <a:rPr lang="ru-RU" sz="1200" b="1" dirty="0" smtClean="0">
                <a:solidFill>
                  <a:schemeClr val="bg1"/>
                </a:solidFill>
              </a:rPr>
              <a:t>11,700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Бани (30 м кв, с комнатой отдыха и барбекю станциями, ограда) – 5 шт. * 800 </a:t>
            </a:r>
            <a:r>
              <a:rPr lang="ru-RU" sz="1200" dirty="0" err="1" smtClean="0">
                <a:solidFill>
                  <a:schemeClr val="bg1"/>
                </a:solidFill>
              </a:rPr>
              <a:t>тр</a:t>
            </a:r>
            <a:r>
              <a:rPr lang="ru-RU" sz="1200" dirty="0" smtClean="0">
                <a:solidFill>
                  <a:schemeClr val="bg1"/>
                </a:solidFill>
              </a:rPr>
              <a:t> = </a:t>
            </a:r>
            <a:r>
              <a:rPr lang="ru-RU" sz="1200" b="1" dirty="0" smtClean="0">
                <a:solidFill>
                  <a:schemeClr val="bg1"/>
                </a:solidFill>
              </a:rPr>
              <a:t>4,000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Склад, прачечная (108 м кв) = </a:t>
            </a:r>
            <a:r>
              <a:rPr lang="ru-RU" sz="1200" b="1" dirty="0" smtClean="0">
                <a:solidFill>
                  <a:schemeClr val="bg1"/>
                </a:solidFill>
              </a:rPr>
              <a:t>1,500 тр, </a:t>
            </a:r>
            <a:r>
              <a:rPr lang="ru-RU" sz="1200" dirty="0" smtClean="0">
                <a:solidFill>
                  <a:schemeClr val="bg1"/>
                </a:solidFill>
              </a:rPr>
              <a:t>- Дом охраны/ КПП/ Ворота (42 м кВ) =</a:t>
            </a:r>
            <a:r>
              <a:rPr lang="ru-RU" sz="1200" b="1" dirty="0" smtClean="0">
                <a:solidFill>
                  <a:schemeClr val="bg1"/>
                </a:solidFill>
              </a:rPr>
              <a:t> 1,750 тр, </a:t>
            </a:r>
            <a:r>
              <a:rPr lang="ru-RU" sz="1200" dirty="0" smtClean="0">
                <a:solidFill>
                  <a:schemeClr val="bg1"/>
                </a:solidFill>
              </a:rPr>
              <a:t>- Забор, рвы = </a:t>
            </a:r>
            <a:r>
              <a:rPr lang="ru-RU" sz="1200" b="1" dirty="0" smtClean="0">
                <a:solidFill>
                  <a:schemeClr val="bg1"/>
                </a:solidFill>
              </a:rPr>
              <a:t>550 тр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Освещение территории, столбы, провода, прожектора, усиление ТП, громоотвод = </a:t>
            </a:r>
            <a:r>
              <a:rPr lang="ru-RU" sz="1200" b="1" dirty="0" smtClean="0">
                <a:solidFill>
                  <a:schemeClr val="bg1"/>
                </a:solidFill>
              </a:rPr>
              <a:t>550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Вода (скважины, разводка), Септики (очистной комплекс, разводка) = </a:t>
            </a:r>
            <a:r>
              <a:rPr lang="ru-RU" sz="1200" b="1" dirty="0" smtClean="0">
                <a:solidFill>
                  <a:schemeClr val="bg1"/>
                </a:solidFill>
              </a:rPr>
              <a:t>2,350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Газгольдер 10,000л, разводка = </a:t>
            </a:r>
            <a:r>
              <a:rPr lang="ru-RU" sz="1200" b="1" dirty="0" smtClean="0">
                <a:solidFill>
                  <a:schemeClr val="bg1"/>
                </a:solidFill>
              </a:rPr>
              <a:t>1,300 </a:t>
            </a:r>
            <a:r>
              <a:rPr lang="ru-RU" sz="1200" b="1" dirty="0" err="1" smtClean="0">
                <a:solidFill>
                  <a:schemeClr val="bg1"/>
                </a:solidFill>
              </a:rPr>
              <a:t>тр</a:t>
            </a:r>
            <a:r>
              <a:rPr lang="ru-RU" sz="1200" b="1" dirty="0" smtClean="0">
                <a:solidFill>
                  <a:schemeClr val="bg1"/>
                </a:solidFill>
              </a:rPr>
              <a:t>, -</a:t>
            </a:r>
            <a:r>
              <a:rPr lang="ru-RU" sz="1200" dirty="0" smtClean="0">
                <a:solidFill>
                  <a:schemeClr val="bg1"/>
                </a:solidFill>
              </a:rPr>
              <a:t> Дорога подъезд + объезд = </a:t>
            </a:r>
            <a:r>
              <a:rPr lang="ru-RU" sz="1200" b="1" dirty="0" smtClean="0">
                <a:solidFill>
                  <a:schemeClr val="bg1"/>
                </a:solidFill>
              </a:rPr>
              <a:t>550 тр, </a:t>
            </a:r>
            <a:r>
              <a:rPr lang="ru-RU" sz="1200" dirty="0" smtClean="0">
                <a:solidFill>
                  <a:schemeClr val="bg1"/>
                </a:solidFill>
              </a:rPr>
              <a:t>- Видео, Wi-Fi = </a:t>
            </a:r>
            <a:r>
              <a:rPr lang="ru-RU" sz="1200" b="1" dirty="0" smtClean="0">
                <a:solidFill>
                  <a:schemeClr val="bg1"/>
                </a:solidFill>
              </a:rPr>
              <a:t>250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Ландшафт, пруд/мостики/дорожки, новый пляж, ивент площадка = </a:t>
            </a:r>
            <a:r>
              <a:rPr lang="ru-RU" sz="1200" b="1" dirty="0" smtClean="0">
                <a:solidFill>
                  <a:schemeClr val="bg1"/>
                </a:solidFill>
              </a:rPr>
              <a:t>450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Спорт – work-out, мини-футбол, волейбол, н/теннис, бильярд, навесы, экстрим и дет. городок, спорт и 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рыболов инвентарь, вело, лодки пластик. и ПВХ, плавучая ивент платформа, … = </a:t>
            </a:r>
            <a:r>
              <a:rPr lang="ru-RU" sz="1200" b="1" dirty="0" smtClean="0">
                <a:solidFill>
                  <a:schemeClr val="bg1"/>
                </a:solidFill>
              </a:rPr>
              <a:t>1,900 тр</a:t>
            </a:r>
            <a:r>
              <a:rPr lang="ru-RU" sz="1200" dirty="0" smtClean="0">
                <a:solidFill>
                  <a:schemeClr val="bg1"/>
                </a:solidFill>
              </a:rPr>
              <a:t> + спорт зима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Проекты, разрешения, экспертизы, … = </a:t>
            </a:r>
            <a:r>
              <a:rPr lang="ru-RU" sz="1200" b="1" dirty="0" smtClean="0">
                <a:solidFill>
                  <a:schemeClr val="bg1"/>
                </a:solidFill>
              </a:rPr>
              <a:t>1,400 тр, </a:t>
            </a:r>
            <a:r>
              <a:rPr lang="ru-RU" sz="1200" dirty="0" smtClean="0">
                <a:solidFill>
                  <a:schemeClr val="bg1"/>
                </a:solidFill>
              </a:rPr>
              <a:t>- Администрирование и контроль (6-8 мес) = </a:t>
            </a:r>
            <a:r>
              <a:rPr lang="ru-RU" sz="1200" b="1" dirty="0" smtClean="0">
                <a:solidFill>
                  <a:schemeClr val="bg1"/>
                </a:solidFill>
              </a:rPr>
              <a:t>1,200 </a:t>
            </a:r>
            <a:r>
              <a:rPr lang="ru-RU" sz="1200" b="1" dirty="0" err="1" smtClean="0">
                <a:solidFill>
                  <a:schemeClr val="bg1"/>
                </a:solidFill>
              </a:rPr>
              <a:t>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Реклама, зарплата, электрика, топливо, связь, транспорт, и пр. </a:t>
            </a:r>
            <a:r>
              <a:rPr lang="ru-RU" sz="1200" b="1" dirty="0" smtClean="0">
                <a:solidFill>
                  <a:schemeClr val="bg1"/>
                </a:solidFill>
              </a:rPr>
              <a:t>ДО выхода на самоокупаемость</a:t>
            </a:r>
            <a:r>
              <a:rPr lang="ru-RU" sz="1200" dirty="0" smtClean="0">
                <a:solidFill>
                  <a:schemeClr val="bg1"/>
                </a:solidFill>
              </a:rPr>
              <a:t> = </a:t>
            </a:r>
            <a:r>
              <a:rPr lang="ru-RU" sz="1200" b="1" dirty="0" smtClean="0">
                <a:solidFill>
                  <a:schemeClr val="bg1"/>
                </a:solidFill>
              </a:rPr>
              <a:t>10,500 </a:t>
            </a:r>
            <a:r>
              <a:rPr lang="ru-RU" sz="1200" b="1" dirty="0" err="1" smtClean="0">
                <a:solidFill>
                  <a:schemeClr val="bg1"/>
                </a:solidFill>
              </a:rPr>
              <a:t>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800" dirty="0" smtClean="0">
                <a:solidFill>
                  <a:schemeClr val="bg1"/>
                </a:solidFill>
              </a:rPr>
              <a:t> </a:t>
            </a:r>
            <a:br>
              <a:rPr lang="ru-RU" sz="800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РАСХОДЫ текущие (в год): </a:t>
            </a:r>
            <a:r>
              <a:rPr lang="ru-RU" sz="1400" b="1" dirty="0" smtClean="0">
                <a:solidFill>
                  <a:srgbClr val="FF0000"/>
                </a:solidFill>
              </a:rPr>
              <a:t>= 20,500 тр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Зарплата, питание, бонусы персонала (14 чел) – </a:t>
            </a:r>
            <a:r>
              <a:rPr lang="ru-RU" sz="1200" b="1" dirty="0" smtClean="0">
                <a:solidFill>
                  <a:schemeClr val="bg1"/>
                </a:solidFill>
              </a:rPr>
              <a:t>10,100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Электричество – </a:t>
            </a:r>
            <a:r>
              <a:rPr lang="ru-RU" sz="1200" b="1" dirty="0" smtClean="0">
                <a:solidFill>
                  <a:schemeClr val="bg1"/>
                </a:solidFill>
              </a:rPr>
              <a:t>2,500 тр, </a:t>
            </a:r>
            <a:r>
              <a:rPr lang="ru-RU" sz="1200" dirty="0" smtClean="0">
                <a:solidFill>
                  <a:schemeClr val="bg1"/>
                </a:solidFill>
              </a:rPr>
              <a:t>- Топливо для печей/котельной (дрова/ пелеты) – </a:t>
            </a:r>
            <a:r>
              <a:rPr lang="ru-RU" sz="1200" b="1" dirty="0" smtClean="0">
                <a:solidFill>
                  <a:schemeClr val="bg1"/>
                </a:solidFill>
              </a:rPr>
              <a:t>1,800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Транспорт, вода пит., связь, вывоз мусора, ассенизация, борьба мыши, клещи, осы, комары – </a:t>
            </a:r>
            <a:r>
              <a:rPr lang="ru-RU" sz="1200" b="1" dirty="0" smtClean="0">
                <a:solidFill>
                  <a:schemeClr val="bg1"/>
                </a:solidFill>
              </a:rPr>
              <a:t>1,000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Прачечная/ стирка, глажка, мелкий ремонт/ замены – </a:t>
            </a:r>
            <a:r>
              <a:rPr lang="ru-RU" sz="1200" b="1" dirty="0" smtClean="0">
                <a:solidFill>
                  <a:schemeClr val="bg1"/>
                </a:solidFill>
              </a:rPr>
              <a:t>1,300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Реклама и продвижение, сайты, сувениры, представительские – </a:t>
            </a:r>
            <a:r>
              <a:rPr lang="ru-RU" sz="1200" b="1" dirty="0" smtClean="0">
                <a:solidFill>
                  <a:schemeClr val="bg1"/>
                </a:solidFill>
              </a:rPr>
              <a:t>1,800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Земельный налог - ~80 тр, налоги (УСН + НДФЛ), страховка, аварии, непредвиденные расходы – </a:t>
            </a:r>
            <a:r>
              <a:rPr lang="ru-RU" sz="1200" b="1" dirty="0" smtClean="0">
                <a:solidFill>
                  <a:schemeClr val="bg1"/>
                </a:solidFill>
              </a:rPr>
              <a:t>2,000 тр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800" b="1" dirty="0" smtClean="0">
                <a:solidFill>
                  <a:schemeClr val="bg1"/>
                </a:solidFill>
              </a:rPr>
              <a:t> </a:t>
            </a:r>
            <a:r>
              <a:rPr lang="ru-RU" sz="800" dirty="0" smtClean="0">
                <a:solidFill>
                  <a:schemeClr val="bg1"/>
                </a:solidFill>
              </a:rPr>
              <a:t/>
            </a:r>
            <a:br>
              <a:rPr lang="ru-RU" sz="800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ДОХОД минимальный </a:t>
            </a:r>
            <a:r>
              <a:rPr lang="ru-RU" sz="1400" dirty="0" smtClean="0">
                <a:solidFill>
                  <a:schemeClr val="bg1"/>
                </a:solidFill>
              </a:rPr>
              <a:t>с момента выхода на окупаемость (в год) </a:t>
            </a:r>
            <a:r>
              <a:rPr lang="ru-RU" sz="1400" dirty="0" smtClean="0">
                <a:solidFill>
                  <a:srgbClr val="FF0000"/>
                </a:solidFill>
              </a:rPr>
              <a:t>= </a:t>
            </a:r>
            <a:r>
              <a:rPr lang="ru-RU" sz="1400" b="1" dirty="0" smtClean="0">
                <a:solidFill>
                  <a:srgbClr val="FF0000"/>
                </a:solidFill>
              </a:rPr>
              <a:t>44,700 тр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Размещение (15 домов * 6500 р. + 4 номера * 3500 р.) * 210 дней/ год 100% загрузки = 23,400 тр.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Ресторан (55+20 чел. * 1000 р. ~чек ужин или 2-3х р питание) * 210 дней = оборот 15,750 тр. * 70% = 11,000 тр.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Кафе, бар (55+20 чел.* 400 р. ~чек) * от 250 дней = оборот 7,500 тр * 50% = 3,750 тр. + магазин…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Бани (5 * 3000 р.) * от 250 дней = 3,750 тр. - Аренда лодок, САП, бильярд, вело, … = 1,000 тр.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- Программы (корпоративы, семинары, праздники, </a:t>
            </a:r>
            <a:r>
              <a:rPr lang="en-US" sz="1200" dirty="0" smtClean="0">
                <a:solidFill>
                  <a:schemeClr val="bg1"/>
                </a:solidFill>
              </a:rPr>
              <a:t>MICE</a:t>
            </a:r>
            <a:r>
              <a:rPr lang="ru-RU" sz="1200" dirty="0" smtClean="0">
                <a:solidFill>
                  <a:schemeClr val="bg1"/>
                </a:solidFill>
              </a:rPr>
              <a:t>… 1000 чел.* 1500 р.* 2д* 60%) = 1,800 тр. 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000" dirty="0" smtClean="0">
                <a:solidFill>
                  <a:schemeClr val="bg1"/>
                </a:solidFill>
              </a:rPr>
              <a:t/>
            </a:r>
            <a:br>
              <a:rPr lang="ru-RU" sz="1000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= ПРИБЫЛЬ чистая </a:t>
            </a:r>
            <a:r>
              <a:rPr lang="ru-RU" sz="1400" dirty="0" smtClean="0">
                <a:solidFill>
                  <a:schemeClr val="bg1"/>
                </a:solidFill>
              </a:rPr>
              <a:t>с момента выхода на окупаемость (в год) </a:t>
            </a:r>
            <a:r>
              <a:rPr lang="ru-RU" sz="1400" dirty="0" smtClean="0">
                <a:solidFill>
                  <a:srgbClr val="FF0000"/>
                </a:solidFill>
              </a:rPr>
              <a:t>= </a:t>
            </a:r>
            <a:r>
              <a:rPr lang="ru-RU" sz="1400" b="1" dirty="0" smtClean="0">
                <a:solidFill>
                  <a:srgbClr val="FF0000"/>
                </a:solidFill>
              </a:rPr>
              <a:t>24,200 тр</a:t>
            </a:r>
            <a:r>
              <a:rPr lang="ru-RU" sz="1400" b="1" dirty="0" smtClean="0">
                <a:solidFill>
                  <a:schemeClr val="bg1"/>
                </a:solidFill>
              </a:rPr>
              <a:t> -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%</a:t>
            </a:r>
            <a:r>
              <a:rPr lang="ru-RU" sz="1400" dirty="0" smtClean="0">
                <a:solidFill>
                  <a:schemeClr val="bg1"/>
                </a:solidFill>
              </a:rPr>
              <a:t> (</a:t>
            </a:r>
            <a:r>
              <a:rPr lang="en-US" sz="1400" dirty="0" smtClean="0">
                <a:solidFill>
                  <a:schemeClr val="bg1"/>
                </a:solidFill>
              </a:rPr>
              <a:t>?) </a:t>
            </a:r>
            <a:r>
              <a:rPr lang="ru-RU" sz="1400" dirty="0" smtClean="0">
                <a:solidFill>
                  <a:schemeClr val="bg1"/>
                </a:solidFill>
              </a:rPr>
              <a:t>по кредиту.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- Срок выхода на окупаемость</a:t>
            </a:r>
            <a:r>
              <a:rPr lang="ru-RU" sz="1200" dirty="0" smtClean="0">
                <a:solidFill>
                  <a:schemeClr val="bg1"/>
                </a:solidFill>
              </a:rPr>
              <a:t> – 1.5-2 года с начала строительства/ </a:t>
            </a:r>
            <a:r>
              <a:rPr lang="en-US" sz="1200" dirty="0" smtClean="0">
                <a:solidFill>
                  <a:schemeClr val="bg1"/>
                </a:solidFill>
              </a:rPr>
              <a:t>~</a:t>
            </a:r>
            <a:r>
              <a:rPr lang="ru-RU" sz="1200" dirty="0" smtClean="0">
                <a:solidFill>
                  <a:schemeClr val="bg1"/>
                </a:solidFill>
              </a:rPr>
              <a:t>1 год с даты открытия отеля.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- Срок </a:t>
            </a:r>
            <a:r>
              <a:rPr lang="ru-RU" sz="1200" b="1" dirty="0" smtClean="0">
                <a:solidFill>
                  <a:schemeClr val="bg1"/>
                </a:solidFill>
              </a:rPr>
              <a:t>окупаемости </a:t>
            </a:r>
            <a:r>
              <a:rPr lang="ru-RU" sz="1200" b="1" dirty="0" smtClean="0">
                <a:solidFill>
                  <a:schemeClr val="bg1"/>
                </a:solidFill>
              </a:rPr>
              <a:t>проекта</a:t>
            </a:r>
            <a:r>
              <a:rPr lang="ru-RU" sz="1200" dirty="0" smtClean="0">
                <a:solidFill>
                  <a:schemeClr val="bg1"/>
                </a:solidFill>
              </a:rPr>
              <a:t>/ возврата инвестиций – ~4.5-5 лет с даты открытия </a:t>
            </a:r>
            <a:r>
              <a:rPr lang="ru-RU" sz="1200" dirty="0" smtClean="0">
                <a:solidFill>
                  <a:schemeClr val="bg1"/>
                </a:solidFill>
              </a:rPr>
              <a:t>отеля + % капитализации.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2087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РАБОТА\СафариПарк\УчастокСхемаФото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4427984" y="3068960"/>
            <a:ext cx="792088" cy="12241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220072" y="1988840"/>
            <a:ext cx="1440160" cy="1080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27984" y="4293096"/>
            <a:ext cx="3024336" cy="1080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660232" y="1988840"/>
            <a:ext cx="2483768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6660232" y="5373216"/>
            <a:ext cx="792088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660232" y="6669360"/>
            <a:ext cx="24837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3"/>
    </mc:Choice>
    <mc:Fallback xmlns="">
      <p:transition spd="slow" advTm="1650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/>
          </a:blip>
          <a:srcRect l="34765" t="34567" r="1" b="-1301"/>
          <a:stretch/>
        </p:blipFill>
        <p:spPr bwMode="auto">
          <a:xfrm>
            <a:off x="-125208" y="0"/>
            <a:ext cx="10410578" cy="697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067944" y="5301208"/>
            <a:ext cx="4908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Участок 0,35 га (в дополнение к 2.21 га проекта)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Самый уединенный, с краю,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защищенный с одной стороны рвом,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без доступа посторонним к береговой линии.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0"/>
    </mc:Choice>
    <mc:Fallback xmlns="">
      <p:transition spd="slow" advTm="2548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НаСайт\Ozero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6632"/>
            <a:ext cx="8352928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ЗАТРАТЫ единовременные (в течение 6-8 месяцев с начала строительства): 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=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102,000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тр.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+ спорт зима</a:t>
            </a:r>
            <a:br>
              <a:rPr lang="ru-RU" sz="14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Участки общей площадью 2.47 га в собственность (выкуп Инвестором минимум 50%)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28,400 тр.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+mj-lt"/>
              </a:rPr>
              <a:t>– 14,200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тр. (= %ОБФ)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Коттеджи (каркасные/ модульные,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~36-48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с террасой, вкл. оснащение) – 20 шт.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2,350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тр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47,000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Главный корпус (564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): ресторан (162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), кухня (120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), номера для персонала (40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), 4 номера и офис, 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                       2й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этаж: бар-бильярд, диско-зал/игровая и кафе-терраса (282м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), всё включая оснащение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11,700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Бани (30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с комнатой отдыха и барбекю станциями, ограда) – 5 шт. * 800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4,000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Склад, прачечная (108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тр.,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Дом охраны/ КПП/ Ворота (42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=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 1,750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тр.,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Забор, рвы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600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Освещение территории, столбы, провода, прожектора, усиление ТП, громоотвод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600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Вода (скважины, разводка), Септики (очистной комплекс, разводка)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2,450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Газгольдер 10,000л, разводка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тр.,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Дорога подъезд + объезд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550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тр.,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Видео, Wi-Fi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250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Ландшафт, пруд/мостики/дорожки, новый пляж, ивент площадка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Спорт –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work-out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мини-футбол, волейбол, н/теннис, бильярд, навесы, экстрим и дет. городок, спорт и 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рыболов инвентарь, вело, лодки пластик. и ПВХ, плавучая ивент платформа, …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2,000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+ спорт зима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Проекты, разрешения, экспертизы, …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1,400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тр.,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Администрирование и контроль (6-8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мес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1,200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Реклама, зарплата, электрика, топливо, связь, транспорт, и пр.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ДО выхода на самоокупаемость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10,500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 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400" b="1" dirty="0">
                <a:solidFill>
                  <a:schemeClr val="bg1"/>
                </a:solidFill>
                <a:latin typeface="+mj-lt"/>
              </a:rPr>
              <a:t>ЗАТРАТЫ текущие (в год): 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= 23,000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тр.</a:t>
            </a:r>
            <a:r>
              <a:rPr lang="ru-RU" sz="1400" b="1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Зарплата, питание, бонусы персонала (14 чел)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10,100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Электричество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3,000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Топливо для печей/котельной (дрова/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пелеты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2,500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Транспорт, вода пит., связь, вывоз мусора, ассенизация, борьба мыши, клещи, осы, комары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1,000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Прачечная/ стирка, глажка, мелкий ремонт/ замены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1,400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Реклама и продвижение, сайты, сувениры, представительские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2,500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Земельный налог - ~80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налоги (УСН + НДФЛ), страховка, аварии, непредвиденные расходы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2,500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400" b="1" dirty="0">
                <a:solidFill>
                  <a:schemeClr val="bg1"/>
                </a:solidFill>
                <a:latin typeface="+mj-lt"/>
              </a:rPr>
              <a:t>ДОХОД минимальный (в год)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с момента выхода на окупаемость = 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55,300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тр.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Размещение (20 домов * 6500 р. + 4 номера * 3500 р.) * 210 дней/ год 100% загрузки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30,240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Ресторан (70+20 чел. * 1000 р. ~чек ужин или 2-3х р питание) * 210 дней = оборот 18,900 тр. * 70%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13,230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Кафе, бар (70+20 чел.* 400 р. ~чек) * от 250 дней = оборот 7,500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* 50%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4,500 тр. + магазин…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Бани (5 * 3000 р.) * от 250 дней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3,750 тр. + 300 тр.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Аренда лодок, САП, бильярд, вело, …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1,000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Программы (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корпоративы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семинары, праздники, 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MICE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… 1000 чел.* 1500 р.* 2д* 60%)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1,800 тр. + 500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400" b="1" dirty="0">
                <a:solidFill>
                  <a:schemeClr val="bg1"/>
                </a:solidFill>
                <a:latin typeface="+mj-lt"/>
              </a:rPr>
              <a:t>= ПРИБЫЛЬ чистая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с момента выхода на окупаемость (в год) =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38,000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тр.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%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?)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по кредиту.</a:t>
            </a:r>
            <a:br>
              <a:rPr lang="ru-RU" sz="1400" dirty="0">
                <a:solidFill>
                  <a:schemeClr val="bg1"/>
                </a:solidFill>
                <a:latin typeface="+mj-lt"/>
              </a:rPr>
            </a:br>
            <a:r>
              <a:rPr lang="ru-RU" sz="1400" b="1" dirty="0">
                <a:solidFill>
                  <a:schemeClr val="bg1"/>
                </a:solidFill>
                <a:latin typeface="+mj-lt"/>
              </a:rPr>
              <a:t>- Срок выхода на окупаемость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~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1.5 года с начала строительства/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~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1 год с даты открытия отеля.</a:t>
            </a:r>
            <a:br>
              <a:rPr lang="ru-RU" sz="1400" dirty="0">
                <a:solidFill>
                  <a:schemeClr val="bg1"/>
                </a:solidFill>
                <a:latin typeface="+mj-lt"/>
              </a:rPr>
            </a:br>
            <a:r>
              <a:rPr lang="ru-RU" sz="1400" b="1" dirty="0">
                <a:solidFill>
                  <a:schemeClr val="bg1"/>
                </a:solidFill>
                <a:latin typeface="+mj-lt"/>
              </a:rPr>
              <a:t>- Срок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окупаемости </a:t>
            </a:r>
            <a:r>
              <a:rPr lang="ru-RU" sz="1400" b="1" dirty="0">
                <a:solidFill>
                  <a:schemeClr val="bg1"/>
                </a:solidFill>
                <a:latin typeface="+mj-lt"/>
              </a:rPr>
              <a:t>проекта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/ возврата инвестиций – ~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года с даты открытия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отеля + % капитализации.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  <a:p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t="19615" r="15656" b="8733"/>
          <a:stretch/>
        </p:blipFill>
        <p:spPr bwMode="auto">
          <a:xfrm>
            <a:off x="1" y="723498"/>
            <a:ext cx="9144000" cy="529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244472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ocuments\НаСайт\LogoFund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229201"/>
            <a:ext cx="1115616" cy="72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1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2"/>
    </mc:Choice>
    <mc:Fallback xmlns="">
      <p:transition spd="slow" advTm="1668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6046" r="2664"/>
          <a:stretch>
            <a:fillRect/>
          </a:stretch>
        </p:blipFill>
        <p:spPr bwMode="auto">
          <a:xfrm>
            <a:off x="-180528" y="-27384"/>
            <a:ext cx="1087320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4624"/>
            <a:ext cx="8507288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200" b="1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БЮДЖЕТНЫЙ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мини-проект «ГЛЭМПИНГ» (сезонный, лето)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ЗАТРАТЫ единовременные (в течение 2-3 мес. с начала строительства): =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22,000+12,200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тр. (50% </a:t>
            </a:r>
            <a:r>
              <a:rPr lang="ru-RU" sz="1200" b="1" dirty="0" err="1" smtClean="0">
                <a:solidFill>
                  <a:srgbClr val="FF0000"/>
                </a:solidFill>
                <a:latin typeface="+mj-lt"/>
              </a:rPr>
              <a:t>уч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-ка)</a:t>
            </a:r>
            <a:r>
              <a:rPr lang="ru-RU" sz="1200" dirty="0">
                <a:latin typeface="+mj-lt"/>
              </a:rPr>
              <a:t/>
            </a:r>
            <a:br>
              <a:rPr lang="ru-RU" sz="1200" dirty="0"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Участки общей площадью 2.12 га в собственность (выкуп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от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50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%. Возможна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аренда!)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24,400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– 12,200 тр (=% ОБФ)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Коттеджи (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глэмп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-шатры, ~24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+ терраса, вкл.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Оснащение)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22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шт.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430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тр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9,030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Бани (20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с комнатой отдыха и барбекю станциями, ограда) – 5 шт.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600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3,000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Главный корпус (240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+ 240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терраса): ресторан, кухня; бар-бильярд, диско-зал/игровая, кафе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4,300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Склад (70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700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Дом охраны/ КПП (30 м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кВ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=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800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Въездная группа, ворота, забор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250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 - Освещение, столбы, СИП, фонари, усиление ТП, громоотвод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3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50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Вода (скважина, разводка)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150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- 3*2 туалеты, 3*2 душевые, баки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350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Дорога подъезд + объезд + песок на новый пляж местным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350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Видеонаблюдение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150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Ландшафт, пруд/мостики/дорожки, новый пляж, ивент площадка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350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Спорт –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work-out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мини-футбол, волейбол, н/теннис, бильярд, навесы, экстрим и дет. городок, спорт и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рыболовный  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инвентарь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велосипеды,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лодки пластик. и ПВХ, барбекю станции 3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шт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…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950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Проекты, разрешения, экспертизы, … =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200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- Администрирование и контроль (5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мес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=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500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 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ЗАТРАТЫ текущие (в год): =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4,300 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Зарплата, питание, бонусы персонала (4 чел * 12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мес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–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1,900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,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(2 чел * 5 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мес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– 400 </a:t>
            </a: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тр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,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 – Электр-во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700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Связь, транспорт, вода пит., вывоз мусора, ассенизация, борьба с мышами, клещами, осами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200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Прачечная/ стирка, глажка, мелкий ремонт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100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Реклама и продвижение, сайты, сувениры, представительские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Земельный налог -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~85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тр, налоги (УСН + НДФЛ), страховка, непредвиденные расходы –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500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тр.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ДОХОД минимальный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с момента выхода на окупаемость (в год) =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11,100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тр</a:t>
            </a:r>
            <a:r>
              <a:rPr lang="ru-RU" sz="1200" dirty="0">
                <a:latin typeface="+mj-lt"/>
              </a:rPr>
              <a:t>.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Размещение (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22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дома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3000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р.) * 70 дней 100% загрузки/год =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4,620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тр.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Размещение (22 дома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2700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р., 3 месяца выходные) * 24 дня =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1,425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тр.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Столовая (80 чел.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200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р. * 60 дней + 80 чел. 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200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р. * 24 дня) =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1,345 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.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Кафе-бар, магазин (80 чел.*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200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р. *84 д.) =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1,345 тр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.  - Бани (5 *3000 р.) *90 д. = 1,400 тр. 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- Лодки, бильярд,… =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270+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тр.  - Программы (</a:t>
            </a:r>
            <a:r>
              <a:rPr lang="ru-RU" sz="1200" dirty="0" err="1">
                <a:solidFill>
                  <a:schemeClr val="bg1"/>
                </a:solidFill>
                <a:latin typeface="+mj-lt"/>
              </a:rPr>
              <a:t>корпоративы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, семинары, праздники,… 700 чел.* 1000 р.) = 700 тр. 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= ПРИБЫЛЬ чистая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с момента выхода на окупаемость (в год) =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6,800 </a:t>
            </a:r>
            <a:r>
              <a:rPr lang="ru-RU" sz="1200" b="1" dirty="0">
                <a:solidFill>
                  <a:srgbClr val="FF0000"/>
                </a:solidFill>
                <a:latin typeface="+mj-lt"/>
              </a:rPr>
              <a:t>тр.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Дополнительно, при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организации своих смен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с питанием,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лагерей, слетов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и т.п. (80 чел *7 тр. *8 заездов) = </a:t>
            </a:r>
            <a:r>
              <a:rPr lang="ru-RU" sz="1200" b="1" dirty="0">
                <a:solidFill>
                  <a:srgbClr val="FF0000"/>
                </a:solidFill>
                <a:latin typeface="+mj-lt"/>
              </a:rPr>
              <a:t>+4,500 тр.</a:t>
            </a:r>
            <a:r>
              <a:rPr lang="ru-RU" sz="1200" dirty="0">
                <a:latin typeface="+mj-lt"/>
              </a:rPr>
              <a:t/>
            </a:r>
            <a:br>
              <a:rPr lang="ru-RU" sz="1200" dirty="0">
                <a:latin typeface="+mj-lt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Срок выхода на окупаемость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– до 1 года с начала строительства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</a:rPr>
              <a:t>- Срок возврата инвестиций (с учетом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выкупа 50%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земли)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~3.5 года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с даты открытия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комплекса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+ капитализация.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9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565212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5734"/>
          <a:stretch>
            <a:fillRect/>
          </a:stretch>
        </p:blipFill>
        <p:spPr bwMode="auto">
          <a:xfrm>
            <a:off x="-36512" y="3313254"/>
            <a:ext cx="5652118" cy="357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131557"/>
            <a:ext cx="4104456" cy="272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9135" b="4572"/>
          <a:stretch>
            <a:fillRect/>
          </a:stretch>
        </p:blipFill>
        <p:spPr bwMode="auto">
          <a:xfrm>
            <a:off x="5708536" y="-27384"/>
            <a:ext cx="4120048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97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pPr algn="r"/>
            <a:r>
              <a:rPr lang="en-US" sz="1600" b="1" dirty="0" smtClean="0"/>
              <a:t>Tel:  </a:t>
            </a:r>
            <a:r>
              <a:rPr lang="ru-RU" sz="1600" b="1" dirty="0" smtClean="0"/>
              <a:t>(495) 134-6578, (960) 166-7322  ● </a:t>
            </a:r>
            <a:r>
              <a:rPr lang="en-US" sz="1600" b="1" dirty="0" smtClean="0"/>
              <a:t>E-mail:</a:t>
            </a:r>
            <a:r>
              <a:rPr lang="ru-RU" sz="1600" b="1" dirty="0" smtClean="0"/>
              <a:t> </a:t>
            </a:r>
            <a:r>
              <a:rPr lang="en-US" sz="1600" b="1" dirty="0" smtClean="0"/>
              <a:t>park@</a:t>
            </a:r>
            <a:r>
              <a:rPr lang="ru-RU" sz="1600" b="1" dirty="0" smtClean="0"/>
              <a:t>русландия.рф</a:t>
            </a:r>
            <a:r>
              <a:rPr lang="en-US" sz="1600" b="1" dirty="0" smtClean="0"/>
              <a:t> </a:t>
            </a:r>
            <a:r>
              <a:rPr lang="ru-RU" sz="1600" b="1" dirty="0" smtClean="0"/>
              <a:t>●</a:t>
            </a:r>
            <a:r>
              <a:rPr lang="en-US" sz="1600" b="1" dirty="0" smtClean="0"/>
              <a:t> www.</a:t>
            </a:r>
            <a:r>
              <a:rPr lang="ru-RU" sz="1600" b="1" dirty="0"/>
              <a:t>русландия.рф </a:t>
            </a:r>
            <a:r>
              <a:rPr lang="ru-RU" sz="1600" b="1" dirty="0" smtClean="0"/>
              <a:t>●    </a:t>
            </a:r>
            <a:endParaRPr lang="ru-RU" sz="1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22" y="6176627"/>
            <a:ext cx="976009" cy="5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72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40960" cy="6583362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Внутренний туризм. Очевидно, это наиболее востребованная ниша в российском туризме на сегодня и в перспективе. Даже до глобальных потрясений последних лет недостаток мест размещения был именно среди курортных отелей/ баз отдыха в удобном доступе от крупных городов Средней полосы России, не на море. Курорты имеют преимущество перед городскими отелями для инвестиций благодаря более длительным срокам пребывания гостей и частым повторным гостям, и, значит, более быстрым срокам окупаемости.</a:t>
            </a:r>
            <a:br>
              <a:rPr lang="ru-RU" sz="1600" dirty="0" smtClean="0"/>
            </a:br>
            <a:r>
              <a:rPr lang="ru-RU" sz="1600" dirty="0" smtClean="0"/>
              <a:t>В отличие от южного и северо-западного направления от Москвы, восточное направление, путь вглубь страны, в густонаселенную ее часть, не имеет достаточно развитых курортных кластеров.</a:t>
            </a:r>
            <a:br>
              <a:rPr lang="ru-RU" sz="1600" dirty="0" smtClean="0"/>
            </a:br>
            <a:endParaRPr lang="ru-RU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56"/>
          <a:stretch>
            <a:fillRect/>
          </a:stretch>
        </p:blipFill>
        <p:spPr bwMode="auto">
          <a:xfrm>
            <a:off x="0" y="-315416"/>
            <a:ext cx="9144000" cy="519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65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060776"/>
            <a:ext cx="8784976" cy="1248544"/>
          </a:xfrm>
        </p:spPr>
        <p:txBody>
          <a:bodyPr>
            <a:noAutofit/>
          </a:bodyPr>
          <a:lstStyle/>
          <a:p>
            <a:pPr algn="l"/>
            <a:endParaRPr lang="ru-RU" sz="200" dirty="0" smtClean="0">
              <a:solidFill>
                <a:schemeClr val="tx1"/>
              </a:solidFill>
            </a:endParaRPr>
          </a:p>
          <a:p>
            <a:pPr algn="l"/>
            <a:endParaRPr lang="ru-RU" sz="1400" dirty="0" smtClean="0">
              <a:solidFill>
                <a:schemeClr val="tx1"/>
              </a:solidFill>
            </a:endParaRPr>
          </a:p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Основной курортный кластер Нижегородской области (от Москвы до Нижнего Новгорода в принципе) находится на Горьковском водохранилище. Конкурентной альтернативой этому кластеру являются природные массивы у впадения Клязьмы в Оку. Здесь нет необъятных просторов водохранилища, но есть уют и разнообразие лесных озер и рек при более удобной доступности для нижегородцев, москвичей и транзитных гостей. Место слияния двух великих рек обладает исторической и географической значимостью. Уникальная совокупность положительных факторов делает этот район одним из лучших мест для инвестиций в сферу туризма в центре РФ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907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7164288" y="3429000"/>
            <a:ext cx="288032" cy="2880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3642" y="3496652"/>
            <a:ext cx="19126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C00000"/>
                </a:solidFill>
              </a:rPr>
              <a:t>56.198241, 42.9480280</a:t>
            </a:r>
            <a:endParaRPr lang="ru-RU" sz="13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642" y="3736484"/>
            <a:ext cx="392883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Где Клязьма впадает в Оку </a:t>
            </a:r>
          </a:p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Москва – 350 км</a:t>
            </a:r>
          </a:p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Владимир – 175 км </a:t>
            </a:r>
          </a:p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Н.Новгород – 55 км</a:t>
            </a:r>
          </a:p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Дзержинск – 35 км</a:t>
            </a:r>
          </a:p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Трасса М-7 «Волга» – 8 км</a:t>
            </a:r>
          </a:p>
          <a:p>
            <a:pPr>
              <a:buNone/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</a:rPr>
              <a:t>Ильиногорск  (электричка, банки, магазины) – 3 км</a:t>
            </a:r>
            <a:endParaRPr lang="ru-RU" sz="13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563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040" y="620688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1560" y="38862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5972"/>
          <a:stretch>
            <a:fillRect/>
          </a:stretch>
        </p:blipFill>
        <p:spPr bwMode="auto">
          <a:xfrm>
            <a:off x="-992321" y="-27384"/>
            <a:ext cx="1017283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92080" y="4365104"/>
            <a:ext cx="35283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Особо охраняемые территории на озерах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на  границе Нижегородской и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Владимирской областей, граница между цивилизацией и Природой:</a:t>
            </a:r>
          </a:p>
          <a:p>
            <a:endParaRPr lang="ru-RU" sz="10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-Историческая Турбаза «Чайка» (с 1968 г),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2.5 га и зона ответственности вокруг 5 га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-Новый проект эко-курорта 3-4*, </a:t>
            </a:r>
            <a:r>
              <a:rPr lang="en-US" sz="1400" b="1" dirty="0" smtClean="0">
                <a:solidFill>
                  <a:schemeClr val="bg1"/>
                </a:solidFill>
              </a:rPr>
              <a:t>~5</a:t>
            </a:r>
            <a:r>
              <a:rPr lang="ru-RU" sz="1400" b="1" dirty="0" smtClean="0">
                <a:solidFill>
                  <a:schemeClr val="bg1"/>
                </a:solidFill>
              </a:rPr>
              <a:t> га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-Тематические тропы вокруг, </a:t>
            </a:r>
            <a:r>
              <a:rPr lang="en-US" sz="1400" b="1" dirty="0" smtClean="0">
                <a:solidFill>
                  <a:schemeClr val="bg1"/>
                </a:solidFill>
              </a:rPr>
              <a:t>~</a:t>
            </a:r>
            <a:r>
              <a:rPr lang="ru-RU" sz="1400" b="1" dirty="0" smtClean="0">
                <a:solidFill>
                  <a:schemeClr val="bg1"/>
                </a:solidFill>
              </a:rPr>
              <a:t>350 га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90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80528" y="-27384"/>
            <a:ext cx="1338615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456892"/>
            <a:ext cx="8280920" cy="19442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САФАРИ ЭКО-ПАРК «РУСЛАНДИЯ»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«САФАРИ»</a:t>
            </a:r>
            <a:r>
              <a:rPr lang="ru-RU" sz="1600" dirty="0" smtClean="0">
                <a:solidFill>
                  <a:schemeClr val="bg1"/>
                </a:solidFill>
              </a:rPr>
              <a:t> - потому что это природные и фолк тропы, туристские маршруты для водных, пеших, вело и конных туров на природе. Маршруты, ради которых стоит ехать даже </a:t>
            </a:r>
            <a:r>
              <a:rPr lang="ru-RU" sz="1600" dirty="0" err="1" smtClean="0">
                <a:solidFill>
                  <a:schemeClr val="bg1"/>
                </a:solidFill>
              </a:rPr>
              <a:t>относителоьно</a:t>
            </a:r>
            <a:r>
              <a:rPr lang="ru-RU" sz="1600" dirty="0" smtClean="0">
                <a:solidFill>
                  <a:schemeClr val="bg1"/>
                </a:solidFill>
              </a:rPr>
              <a:t> издалека.</a:t>
            </a:r>
            <a:r>
              <a:rPr lang="ru-RU" sz="1100" dirty="0" smtClean="0">
                <a:solidFill>
                  <a:schemeClr val="bg1"/>
                </a:solidFill>
              </a:rPr>
              <a:t/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/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«ЭКО»</a:t>
            </a:r>
            <a:r>
              <a:rPr lang="ru-RU" sz="1600" dirty="0" smtClean="0">
                <a:solidFill>
                  <a:schemeClr val="bg1"/>
                </a:solidFill>
              </a:rPr>
              <a:t> - потому что тут настоящая дикая природа, леса, озера и реки без следов постоянного пребывания человека. У гостей кружится голова от количества кислорода.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/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«ПАРК»</a:t>
            </a:r>
            <a:r>
              <a:rPr lang="ru-RU" sz="1600" dirty="0" smtClean="0">
                <a:solidFill>
                  <a:schemeClr val="bg1"/>
                </a:solidFill>
              </a:rPr>
              <a:t> - потому что не дикая тайга, здесь есть лесные дороги и тропы. Это не глушь – главные магистрали недалеко. Это лес и озера с обитателями, за которыми уже начали ухаживать люди.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/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«РУСЛАНДИЯ»</a:t>
            </a:r>
            <a:r>
              <a:rPr lang="ru-RU" sz="1600" dirty="0" smtClean="0">
                <a:solidFill>
                  <a:schemeClr val="bg1"/>
                </a:solidFill>
              </a:rPr>
              <a:t> - потому что это сердцевина и древней Руси и центра России. Живут здесь все те же народы, и природа настоящая наша – декорации русских сказок. Это знаковое место. И это надо беречь.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900" dirty="0" smtClean="0">
                <a:solidFill>
                  <a:schemeClr val="bg1"/>
                </a:solidFill>
              </a:rPr>
              <a:t/>
            </a:r>
            <a:br>
              <a:rPr lang="ru-RU" sz="9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                                                                                            •••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ТУРБАЗА «Чайка» </a:t>
            </a:r>
            <a:r>
              <a:rPr lang="ru-RU" sz="1600" dirty="0" smtClean="0">
                <a:solidFill>
                  <a:schemeClr val="bg1"/>
                </a:solidFill>
              </a:rPr>
              <a:t>– изначальная основа создаваемого эко-парка, расположенная на 2.5 га особо охраняемых земель лесного фонда. С 1968 года турбаза принадлежала оборонному НИИ и работала до начала 90х. С 2015 года турбаза принадлежит «Открытому благотворительному фонду», инициатору создания Сафари эко-парка «Русландия».  Более 20 строений турбазы полностью восстановлены по историческому облику. Это намеренно НЕ дорогой объект, воссоздана классическая советская турбаза – большой раритет в наше время. Защищен проект освоения лесного участка, зарыблены озера, ведется аэрация озера в период зимнего ледостава, чистятся прилегающие земли от мусора и валежника, ведутся противопожарные и экологические работы, проводятся обучающие программы и волонтерские заезды.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/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САФАРИ МАРШРУТЫ </a:t>
            </a:r>
            <a:r>
              <a:rPr lang="ru-RU" sz="1600" dirty="0" smtClean="0">
                <a:solidFill>
                  <a:schemeClr val="bg1"/>
                </a:solidFill>
              </a:rPr>
              <a:t>– тематические фольклорные и туристские тропы по лесам, полям, озерам и рекам на окружающих турбазу территориях у слияния Клязьмы с Окой. Туры от 2х часов до трех суток.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/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НОВЫЙ КОМПЛЕКС </a:t>
            </a:r>
            <a:r>
              <a:rPr lang="ru-RU" sz="1600" dirty="0" smtClean="0">
                <a:solidFill>
                  <a:schemeClr val="bg1"/>
                </a:solidFill>
              </a:rPr>
              <a:t>– гостинично-курортный комплекс/ новая база отдыха уровня 3-4*, аккуратно вписанная в существующий лесной ландшафт. Возможны 4 мини-проекта или 1 единый проект на </a:t>
            </a:r>
            <a:r>
              <a:rPr lang="en-US" sz="1600" dirty="0" smtClean="0">
                <a:solidFill>
                  <a:schemeClr val="bg1"/>
                </a:solidFill>
              </a:rPr>
              <a:t>~</a:t>
            </a:r>
            <a:r>
              <a:rPr lang="ru-RU" sz="1600" dirty="0" smtClean="0">
                <a:solidFill>
                  <a:schemeClr val="bg1"/>
                </a:solidFill>
              </a:rPr>
              <a:t>5 га. Земля вдоль озера под новый комплекс находится в собственности Фонда. </a:t>
            </a:r>
            <a:r>
              <a:rPr lang="ru-RU" sz="1600" b="1" u="sng" dirty="0" smtClean="0">
                <a:solidFill>
                  <a:schemeClr val="bg1"/>
                </a:solidFill>
              </a:rPr>
              <a:t>Идет поиск финансирования!</a:t>
            </a:r>
            <a:endParaRPr lang="ru-RU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52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496944" cy="3744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6308" t="36932" r="27124" b="15054"/>
          <a:stretch>
            <a:fillRect/>
          </a:stretch>
        </p:blipFill>
        <p:spPr bwMode="auto">
          <a:xfrm>
            <a:off x="0" y="-27384"/>
            <a:ext cx="914399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92080" y="34746"/>
            <a:ext cx="38519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Категория земель/ Назначение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Особо охраняемые природные территории (примыкание к водоохранным землям/ лесам).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Для организации зоны отдыха (размещение объектов рекреации и курортного назначения, с возможностью капитального строительства).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Доступность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Москва – 350 км (поезд 3.5 часа + 40 минут авто; авто по трассе М7 – 3.5-5 часов)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Дзержинск, ж/</a:t>
            </a:r>
            <a:r>
              <a:rPr lang="ru-RU" sz="1400" dirty="0" err="1" smtClean="0">
                <a:solidFill>
                  <a:schemeClr val="bg1"/>
                </a:solidFill>
              </a:rPr>
              <a:t>д</a:t>
            </a:r>
            <a:r>
              <a:rPr lang="ru-RU" sz="1400" dirty="0" smtClean="0">
                <a:solidFill>
                  <a:schemeClr val="bg1"/>
                </a:solidFill>
              </a:rPr>
              <a:t> вокзал–40км; Трасса М7 «Волга»-8км; Н. Новгород, а/порт –55км. Станция электричка/ автобус, супермаркеты, банк – 3 км; деревня Ильина Гора – 1.2 км.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Озера: Борщачье– 50м, Долгое– 200м, Заводь, Крутое, Тихое– 1.5км, Клязьма– 1.3км, Ока– 4км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Коммуникации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Электричество – ЛЭП по краю участков 113, 120. Подъезд – 1 км грунтовой дороги. Газ – 1 км.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373216"/>
            <a:ext cx="8496944" cy="936104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Земля 5.1 га поделена на 12 участков, из которых условно сформированы 4 зоны под мини-проекты, каждый в своем индивидуальном стиле. При планировании новых объектов в этом районе следует ориентироваться, прежде всего, на особенности ландшафта. Идеально здесь будет размещение небольших стилизованных домиков (хижин, бунгало, </a:t>
            </a:r>
            <a:r>
              <a:rPr lang="ru-RU" sz="1400" dirty="0" err="1" smtClean="0">
                <a:solidFill>
                  <a:schemeClr val="tx1"/>
                </a:solidFill>
              </a:rPr>
              <a:t>газебо</a:t>
            </a:r>
            <a:r>
              <a:rPr lang="ru-RU" sz="1400" dirty="0" smtClean="0">
                <a:solidFill>
                  <a:schemeClr val="tx1"/>
                </a:solidFill>
              </a:rPr>
              <a:t>), не нарушающих природной идиллии. Панорамное остекление, уединение, прямые выходы к озеру. Для усиления аутентичности, уникальности проекта, и учитывая небольшие размеры коттеджей, предлагается дровяное отопление с контролем </a:t>
            </a:r>
            <a:r>
              <a:rPr lang="en-US" sz="1400" dirty="0" smtClean="0">
                <a:solidFill>
                  <a:schemeClr val="tx1"/>
                </a:solidFill>
              </a:rPr>
              <a:t>t </a:t>
            </a:r>
            <a:r>
              <a:rPr lang="ru-RU" sz="1400" dirty="0" smtClean="0">
                <a:solidFill>
                  <a:schemeClr val="tx1"/>
                </a:solidFill>
              </a:rPr>
              <a:t>истопником.</a:t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3090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\СафариПарк\УчастокСхемаФото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57706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640960" cy="6048672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err="1" smtClean="0">
                <a:solidFill>
                  <a:schemeClr val="bg1"/>
                </a:solidFill>
              </a:rPr>
              <a:t>Зонированая</a:t>
            </a:r>
            <a:r>
              <a:rPr lang="ru-RU" sz="1600" dirty="0" smtClean="0">
                <a:solidFill>
                  <a:schemeClr val="bg1"/>
                </a:solidFill>
              </a:rPr>
              <a:t> застройка мини-проектами менее всего нарушит ландшафт и общую атмосферу этих территорий. Это оптимальные участки, расположенные в стороне, с естественными препятствиями для доступа посторонним по границам участков (рвы и прибрежная лесополоса) и фактической возможностью индивидуального использования прилегающих земель с прямым выходом к озеру.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Возведение нового комплекса возможно как поэтапно (мини-проектами), так и одновременно.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В любом случае важно не превышать рекомендованную нагрузку застройкой на земельные участки.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Уровень отеля 3-4* оптимален как для востребованности вообще, так и для данной местности в частности.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613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 r="36196"/>
          <a:stretch>
            <a:fillRect/>
          </a:stretch>
        </p:blipFill>
        <p:spPr bwMode="auto">
          <a:xfrm>
            <a:off x="6084168" y="0"/>
            <a:ext cx="305983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D:\РАБОТА\СафариПарк\УчастокСхемаФото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841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БОТА\СафариПарк\УчастокСхема1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212976"/>
            <a:ext cx="305983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b="1" dirty="0" smtClean="0"/>
              <a:t>Мини-проект на 2.12 га (</a:t>
            </a:r>
            <a:r>
              <a:rPr lang="ru-RU" sz="1600" b="1" dirty="0" err="1" smtClean="0"/>
              <a:t>уч-ки</a:t>
            </a:r>
            <a:r>
              <a:rPr lang="ru-RU" sz="1600" b="1" dirty="0" smtClean="0"/>
              <a:t> 113, 116, часть 115): </a:t>
            </a:r>
            <a:br>
              <a:rPr lang="ru-RU" sz="1600" b="1" dirty="0" smtClean="0"/>
            </a:br>
            <a:r>
              <a:rPr lang="ru-RU" sz="1600" dirty="0" smtClean="0"/>
              <a:t>каркасные сборные дома на сваях разного уровня устанавливаются </a:t>
            </a:r>
            <a:br>
              <a:rPr lang="ru-RU" sz="1600" dirty="0" smtClean="0"/>
            </a:br>
            <a:r>
              <a:rPr lang="ru-RU" sz="1600" dirty="0" smtClean="0"/>
              <a:t>компактно отдельными заимками (3), глубоко вписанными </a:t>
            </a:r>
            <a:br>
              <a:rPr lang="ru-RU" sz="1600" dirty="0" smtClean="0"/>
            </a:br>
            <a:r>
              <a:rPr lang="ru-RU" sz="1600" dirty="0" smtClean="0"/>
              <a:t>в существующий лесной ландшафт (дома для </a:t>
            </a:r>
            <a:br>
              <a:rPr lang="ru-RU" sz="1600" dirty="0" smtClean="0"/>
            </a:br>
            <a:r>
              <a:rPr lang="ru-RU" sz="1600" dirty="0" smtClean="0"/>
              <a:t>разных заимок предлагаются в различном дизайне). </a:t>
            </a:r>
            <a:br>
              <a:rPr lang="ru-RU" sz="1600" dirty="0" smtClean="0"/>
            </a:b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1600" b="1" dirty="0" smtClean="0"/>
              <a:t>Номерной гостевой фонд</a:t>
            </a:r>
            <a:r>
              <a:rPr lang="ru-RU" sz="1600" dirty="0" smtClean="0"/>
              <a:t> (34 номера, от 68 до 98 мест):</a:t>
            </a:r>
            <a:br>
              <a:rPr lang="ru-RU" sz="1600" dirty="0" smtClean="0"/>
            </a:br>
            <a:r>
              <a:rPr lang="ru-RU" sz="1600" dirty="0" smtClean="0"/>
              <a:t>15 домиков по 36-48 м.кв. (панорамные окна, 2 спальни + зал с диваном, </a:t>
            </a:r>
            <a:br>
              <a:rPr lang="ru-RU" sz="1600" dirty="0" smtClean="0"/>
            </a:br>
            <a:r>
              <a:rPr lang="ru-RU" sz="1600" dirty="0" smtClean="0"/>
              <a:t>кухней, камином, воздушным отоплением, </a:t>
            </a:r>
            <a:r>
              <a:rPr lang="en-US" sz="1600" dirty="0" smtClean="0"/>
              <a:t>WC</a:t>
            </a:r>
            <a:r>
              <a:rPr lang="ru-RU" sz="1600" dirty="0" smtClean="0"/>
              <a:t>/душ, терраса) + 4 номера </a:t>
            </a:r>
            <a:br>
              <a:rPr lang="ru-RU" sz="1600" dirty="0" smtClean="0"/>
            </a:br>
            <a:r>
              <a:rPr lang="ru-RU" sz="1600" dirty="0" smtClean="0"/>
              <a:t>в главном </a:t>
            </a:r>
            <a:r>
              <a:rPr lang="ru-RU" sz="1600" dirty="0" err="1" smtClean="0"/>
              <a:t>ресторанно</a:t>
            </a:r>
            <a:r>
              <a:rPr lang="ru-RU" sz="1600" dirty="0" smtClean="0"/>
              <a:t>-развлекательном корпусе, 4 комнаты персонала. </a:t>
            </a:r>
            <a:br>
              <a:rPr lang="ru-RU" sz="1600" dirty="0" smtClean="0"/>
            </a:br>
            <a:r>
              <a:rPr lang="ru-RU" sz="900" dirty="0" smtClean="0">
                <a:solidFill>
                  <a:schemeClr val="bg1"/>
                </a:solidFill>
              </a:rPr>
              <a:t/>
            </a:r>
            <a:br>
              <a:rPr lang="ru-RU" sz="900" dirty="0" smtClean="0">
                <a:solidFill>
                  <a:schemeClr val="bg1"/>
                </a:solidFill>
              </a:rPr>
            </a:br>
            <a:r>
              <a:rPr lang="ru-RU" sz="1600" dirty="0" smtClean="0"/>
              <a:t>Банный комплекс, склады,  дом охраны и главный корпус находятся по </a:t>
            </a:r>
            <a:br>
              <a:rPr lang="ru-RU" sz="1600" dirty="0" smtClean="0"/>
            </a:br>
            <a:r>
              <a:rPr lang="ru-RU" sz="1600" dirty="0" smtClean="0"/>
              <a:t>трем сторонам/границам участка, четвертая сторона участка имеет </a:t>
            </a:r>
            <a:br>
              <a:rPr lang="ru-RU" sz="1600" dirty="0" smtClean="0"/>
            </a:br>
            <a:r>
              <a:rPr lang="ru-RU" sz="1600" dirty="0" smtClean="0"/>
              <a:t>естественную границу (ров). Новый комплекс может строиться и </a:t>
            </a:r>
            <a:br>
              <a:rPr lang="ru-RU" sz="1600" dirty="0" smtClean="0"/>
            </a:br>
            <a:r>
              <a:rPr lang="ru-RU" sz="1600" dirty="0" smtClean="0"/>
              <a:t>продвигаться далее как в рамках общей идеи проекта сафари эко-парка, </a:t>
            </a:r>
            <a:br>
              <a:rPr lang="ru-RU" sz="1600" dirty="0" smtClean="0"/>
            </a:br>
            <a:r>
              <a:rPr lang="ru-RU" sz="1600" dirty="0" smtClean="0"/>
              <a:t>так и по индивидуальной программе, по желанию инвестора.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6" name="Стрелка вправо 5"/>
          <p:cNvSpPr/>
          <p:nvPr/>
        </p:nvSpPr>
        <p:spPr>
          <a:xfrm rot="7966566">
            <a:off x="5034052" y="1209743"/>
            <a:ext cx="355235" cy="28282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 rot="18704362">
            <a:off x="3438443" y="1040986"/>
            <a:ext cx="2200788" cy="2189770"/>
          </a:xfrm>
          <a:prstGeom prst="snip1Rect">
            <a:avLst>
              <a:gd name="adj" fmla="val 25217"/>
            </a:avLst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4824085">
            <a:off x="4204640" y="895133"/>
            <a:ext cx="370682" cy="2984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182090">
            <a:off x="3326353" y="1634992"/>
            <a:ext cx="358367" cy="2880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4669502" y="2446382"/>
            <a:ext cx="370682" cy="2984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2607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80" y="-4818"/>
            <a:ext cx="4854900" cy="6862818"/>
          </a:xfrm>
        </p:spPr>
      </p:pic>
    </p:spTree>
    <p:extLst>
      <p:ext uri="{BB962C8B-B14F-4D97-AF65-F5344CB8AC3E}">
        <p14:creationId xmlns:p14="http://schemas.microsoft.com/office/powerpoint/2010/main" val="4747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6451</TotalTime>
  <Words>380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                         Внутренний туризм. Очевидно, это наиболее востребованная ниша в российском туризме на сегодня и в перспективе. Даже до глобальных потрясений последних лет недостаток мест размещения был именно среди курортных отелей/ баз отдыха в удобном доступе от крупных городов Средней полосы России, не на море. Курорты имеют преимущество перед городскими отелями для инвестиций благодаря более длительным срокам пребывания гостей и частым повторным гостям, и, значит, более быстрым срокам окупаемости. В отличие от южного и северо-западного направления от Москвы, восточное направление, путь вглубь страны, в густонаселенную ее часть, не имеет достаточно развитых курортных кластеров. </vt:lpstr>
      <vt:lpstr>Презентация PowerPoint</vt:lpstr>
      <vt:lpstr>Презентация PowerPoint</vt:lpstr>
      <vt:lpstr>САФАРИ ЭКО-ПАРК «РУСЛАНДИЯ»  «САФАРИ» - потому что это природные и фолк тропы, туристские маршруты для водных, пеших, вело и конных туров на природе. Маршруты, ради которых стоит ехать даже относителоьно издалека.  «ЭКО» - потому что тут настоящая дикая природа, леса, озера и реки без следов постоянного пребывания человека. У гостей кружится голова от количества кислорода.   «ПАРК» - потому что не дикая тайга, здесь есть лесные дороги и тропы. Это не глушь – главные магистрали недалеко. Это лес и озера с обитателями, за которыми уже начали ухаживать люди.   «РУСЛАНДИЯ» - потому что это сердцевина и древней Руси и центра России. Живут здесь все те же народы, и природа настоящая наша – декорации русских сказок. Это знаковое место. И это надо беречь.                                                                                              ••• ТУРБАЗА «Чайка» – изначальная основа создаваемого эко-парка, расположенная на 2.5 га особо охраняемых земель лесного фонда. С 1968 года турбаза принадлежала оборонному НИИ и работала до начала 90х. С 2015 года турбаза принадлежит «Открытому благотворительному фонду», инициатору создания Сафари эко-парка «Русландия».  Более 20 строений турбазы полностью восстановлены по историческому облику. Это намеренно НЕ дорогой объект, воссоздана классическая советская турбаза – большой раритет в наше время. Защищен проект освоения лесного участка, зарыблены озера, ведется аэрация озера в период зимнего ледостава, чистятся прилегающие земли от мусора и валежника, ведутся противопожарные и экологические работы, проводятся обучающие программы и волонтерские заезды.  САФАРИ МАРШРУТЫ – тематические фольклорные и туристские тропы по лесам, полям, озерам и рекам на окружающих турбазу территориях у слияния Клязьмы с Окой. Туры от 2х часов до трех суток.  НОВЫЙ КОМПЛЕКС – гостинично-курортный комплекс/ новая база отдыха уровня 3-4*, аккуратно вписанная в существующий лесной ландшафт. Возможны 4 мини-проекта или 1 единый проект на ~5 га. Земля вдоль озера под новый комплекс находится в собственности Фонда. Идет поиск финансирования!</vt:lpstr>
      <vt:lpstr>Презентация PowerPoint</vt:lpstr>
      <vt:lpstr>                       Зонированая застройка мини-проектами менее всего нарушит ландшафт и общую атмосферу этих территорий. Это оптимальные участки, расположенные в стороне, с естественными препятствиями для доступа посторонним по границам участков (рвы и прибрежная лесополоса) и фактической возможностью индивидуального использования прилегающих земель с прямым выходом к озеру.  Возведение нового комплекса возможно как поэтапно (мини-проектами), так и одновременно.  В любом случае важно не превышать рекомендованную нагрузку застройкой на земельные участки.  Уровень отеля 3-4* оптимален как для востребованности вообще, так и для данной местности в частности.</vt:lpstr>
      <vt:lpstr>                Мини-проект на 2.12 га (уч-ки 113, 116, часть 115):  каркасные сборные дома на сваях разного уровня устанавливаются  компактно отдельными заимками (3), глубоко вписанными  в существующий лесной ландшафт (дома для  разных заимок предлагаются в различном дизайне).   Номерной гостевой фонд (34 номера, от 68 до 98 мест): 15 домиков по 36-48 м.кв. (панорамные окна, 2 спальни + зал с диваном,  кухней, камином, воздушным отоплением, WC/душ, терраса) + 4 номера  в главном ресторанно-развлекательном корпусе, 4 комнаты персонала.   Банный комплекс, склады,  дом охраны и главный корпус находятся по  трем сторонам/границам участка, четвертая сторона участка имеет  естественную границу (ров). Новый комплекс может строиться и  продвигаться далее как в рамках общей идеи проекта сафари эко-парка,  так и по индивидуальной программе, по желанию инвестора. </vt:lpstr>
      <vt:lpstr>Презентация PowerPoint</vt:lpstr>
      <vt:lpstr>РАСХОДЫ единовременные (в течение 6-8 месяцев с начала строительства): = 87,350 тр + спорт зима - Участки общей площадью 2.12 га в собственность (выкуп Инвестором минимум 50%) = 24,400 тр – 12,200! (= % ОБФ) - Коттеджи (каркасные/ модульные, ~36-48 м кв с террасой, вкл. оснащение) – 15 шт. * 2,350 тр = 35,250 тр - Главный корпус (564 м кв): ресторан (162 м кв), кухня (120 м кв), номера для персонала (40 м кв), 4 номера и офис, 2й этаж: бар-бильярд, диско-зал/игровая и кафе-терраса (282м кв), всё включая оснащение = 11,700 тр - Бани (30 м кв, с комнатой отдыха и барбекю станциями, ограда) – 5 шт. * 800 тр = 4,000 тр - Склад, прачечная (108 м кв) = 1,500 тр, - Дом охраны/ КПП/ Ворота (42 м кВ) = 1,750 тр, - Забор, рвы = 550 тр  - Освещение территории, столбы, провода, прожектора, усиление ТП, громоотвод = 550 тр - Вода (скважины, разводка), Септики (очистной комплекс, разводка) = 2,350 тр - Газгольдер 10,000л, разводка = 1,300 тр, - Дорога подъезд + объезд = 550 тр, - Видео, Wi-Fi = 250 тр - Ландшафт, пруд/мостики/дорожки, новый пляж, ивент площадка = 450 тр - Спорт – work-out, мини-футбол, волейбол, н/теннис, бильярд, навесы, экстрим и дет. городок, спорт и  рыболов инвентарь, вело, лодки пластик. и ПВХ, плавучая ивент платформа, … = 1,900 тр + спорт зима - Проекты, разрешения, экспертизы, … = 1,400 тр, - Администрирование и контроль (6-8 мес) = 1,200 тр - Реклама, зарплата, электрика, топливо, связь, транспорт, и пр. ДО выхода на самоокупаемость = 10,500 тр   РАСХОДЫ текущие (в год): = 20,500 тр - Зарплата, питание, бонусы персонала (14 чел) – 10,100 тр - Электричество – 2,500 тр, - Топливо для печей/котельной (дрова/ пелеты) – 1,800 тр - Транспорт, вода пит., связь, вывоз мусора, ассенизация, борьба мыши, клещи, осы, комары – 1,000 тр - Прачечная/ стирка, глажка, мелкий ремонт/ замены – 1,300 тр - Реклама и продвижение, сайты, сувениры, представительские – 1,800 тр - Земельный налог - ~80 тр, налоги (УСН + НДФЛ), страховка, аварии, непредвиденные расходы – 2,000 тр   ДОХОД минимальный с момента выхода на окупаемость (в год) = 44,700 тр - Размещение (15 домов * 6500 р. + 4 номера * 3500 р.) * 210 дней/ год 100% загрузки = 23,400 тр. - Ресторан (55+20 чел. * 1000 р. ~чек ужин или 2-3х р питание) * 210 дней = оборот 15,750 тр. * 70% = 11,000 тр. - Кафе, бар (55+20 чел.* 400 р. ~чек) * от 250 дней = оборот 7,500 тр * 50% = 3,750 тр. + магазин… - Бани (5 * 3000 р.) * от 250 дней = 3,750 тр. - Аренда лодок, САП, бильярд, вело, … = 1,000 тр. - Программы (корпоративы, семинары, праздники, MICE… 1000 чел.* 1500 р.* 2д* 60%) = 1,800 тр.   = ПРИБЫЛЬ чистая с момента выхода на окупаемость (в год) = 24,200 тр - % (?) по кредиту. - Срок выхода на окупаемость – 1.5-2 года с начала строительства/ ~1 год с даты открытия отеля. - Срок окупаемости проекта/ возврата инвестиций – ~4.5-5 лет с даты открытия отеля + % капитализации.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Tel:  (495) 134-6578, (960) 166-7322  ● E-mail: park@русландия.рф ● www.русландия.рф ●   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252</cp:revision>
  <dcterms:created xsi:type="dcterms:W3CDTF">2023-01-03T15:51:16Z</dcterms:created>
  <dcterms:modified xsi:type="dcterms:W3CDTF">2026-03-02T08:40:56Z</dcterms:modified>
</cp:coreProperties>
</file>